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Lst>
  <p:notesMasterIdLst>
    <p:notesMasterId r:id="rId30"/>
  </p:notesMasterIdLst>
  <p:handoutMasterIdLst>
    <p:handoutMasterId r:id="rId31"/>
  </p:handoutMasterIdLst>
  <p:sldIdLst>
    <p:sldId id="267" r:id="rId3"/>
    <p:sldId id="268" r:id="rId4"/>
    <p:sldId id="301" r:id="rId5"/>
    <p:sldId id="303" r:id="rId6"/>
    <p:sldId id="307" r:id="rId7"/>
    <p:sldId id="315" r:id="rId8"/>
    <p:sldId id="311" r:id="rId9"/>
    <p:sldId id="269" r:id="rId10"/>
    <p:sldId id="275" r:id="rId11"/>
    <p:sldId id="313" r:id="rId12"/>
    <p:sldId id="279" r:id="rId13"/>
    <p:sldId id="331" r:id="rId14"/>
    <p:sldId id="318" r:id="rId15"/>
    <p:sldId id="319" r:id="rId16"/>
    <p:sldId id="320" r:id="rId17"/>
    <p:sldId id="316" r:id="rId18"/>
    <p:sldId id="327" r:id="rId19"/>
    <p:sldId id="329" r:id="rId20"/>
    <p:sldId id="330" r:id="rId21"/>
    <p:sldId id="326" r:id="rId22"/>
    <p:sldId id="321" r:id="rId23"/>
    <p:sldId id="322" r:id="rId24"/>
    <p:sldId id="323" r:id="rId25"/>
    <p:sldId id="324" r:id="rId26"/>
    <p:sldId id="325" r:id="rId27"/>
    <p:sldId id="328" r:id="rId28"/>
    <p:sldId id="274" r:id="rId29"/>
  </p:sldIdLst>
  <p:sldSz cx="9144000" cy="5143500" type="screen16x9"/>
  <p:notesSz cx="7010400" cy="9296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B1B"/>
    <a:srgbClr val="6EB53F"/>
    <a:srgbClr val="EF4035"/>
    <a:srgbClr val="006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79118" autoAdjust="0"/>
  </p:normalViewPr>
  <p:slideViewPr>
    <p:cSldViewPr snapToGrid="0" snapToObjects="1">
      <p:cViewPr varScale="1">
        <p:scale>
          <a:sx n="115" d="100"/>
          <a:sy n="115" d="100"/>
        </p:scale>
        <p:origin x="1518" y="84"/>
      </p:cViewPr>
      <p:guideLst>
        <p:guide orient="horz" pos="2160"/>
        <p:guide pos="2880"/>
        <p:guide orient="horz" pos="1620"/>
      </p:guideLst>
    </p:cSldViewPr>
  </p:slideViewPr>
  <p:outlineViewPr>
    <p:cViewPr>
      <p:scale>
        <a:sx n="33" d="100"/>
        <a:sy n="33" d="100"/>
      </p:scale>
      <p:origin x="0" y="-643"/>
    </p:cViewPr>
  </p:outlineViewPr>
  <p:notesTextViewPr>
    <p:cViewPr>
      <p:scale>
        <a:sx n="1" d="1"/>
        <a:sy n="1" d="1"/>
      </p:scale>
      <p:origin x="0" y="0"/>
    </p:cViewPr>
  </p:notesTextViewPr>
  <p:notesViewPr>
    <p:cSldViewPr snapToGrid="0" snapToObjects="1">
      <p:cViewPr>
        <p:scale>
          <a:sx n="72" d="100"/>
          <a:sy n="72" d="100"/>
        </p:scale>
        <p:origin x="1680" y="-16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DCA95F2-023A-1445-82DE-0268D465293F}" type="datetimeFigureOut">
              <a:rPr lang="en-US" smtClean="0"/>
              <a:t>10/8/2020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BD9DF5D-90FC-7D4A-B15B-EC85E56F616C}" type="slidenum">
              <a:rPr lang="en-US" smtClean="0"/>
              <a:t>‹#›</a:t>
            </a:fld>
            <a:endParaRPr lang="en-US"/>
          </a:p>
        </p:txBody>
      </p:sp>
    </p:spTree>
    <p:extLst>
      <p:ext uri="{BB962C8B-B14F-4D97-AF65-F5344CB8AC3E}">
        <p14:creationId xmlns:p14="http://schemas.microsoft.com/office/powerpoint/2010/main" val="1107266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1FA199-D1D6-E34E-BE4F-0C9C560654EF}" type="datetimeFigureOut">
              <a:rPr lang="en-US" smtClean="0"/>
              <a:t>10/8/2020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117B08-0BCD-354B-9358-AE5CAD05314A}" type="slidenum">
              <a:rPr lang="en-US" smtClean="0"/>
              <a:t>‹#›</a:t>
            </a:fld>
            <a:endParaRPr lang="en-US"/>
          </a:p>
        </p:txBody>
      </p:sp>
      <p:sp>
        <p:nvSpPr>
          <p:cNvPr id="8" name="Footer Placeholder 7"/>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608327393"/>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7B08-0BCD-354B-9358-AE5CAD05314A}" type="slidenum">
              <a:rPr lang="en-US" smtClean="0"/>
              <a:t>1</a:t>
            </a:fld>
            <a:endParaRPr lang="en-US"/>
          </a:p>
        </p:txBody>
      </p:sp>
    </p:spTree>
    <p:extLst>
      <p:ext uri="{BB962C8B-B14F-4D97-AF65-F5344CB8AC3E}">
        <p14:creationId xmlns:p14="http://schemas.microsoft.com/office/powerpoint/2010/main" val="1575020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06400" y="696913"/>
            <a:ext cx="6197600" cy="348615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32081" indent="-280473">
              <a:defRPr>
                <a:solidFill>
                  <a:schemeClr val="tx1"/>
                </a:solidFill>
                <a:latin typeface="Times New Roman" pitchFamily="18" charset="0"/>
              </a:defRPr>
            </a:lvl2pPr>
            <a:lvl3pPr marL="1126645" indent="-225013">
              <a:defRPr>
                <a:solidFill>
                  <a:schemeClr val="tx1"/>
                </a:solidFill>
                <a:latin typeface="Times New Roman" pitchFamily="18" charset="0"/>
              </a:defRPr>
            </a:lvl3pPr>
            <a:lvl4pPr marL="1578253" indent="-225013">
              <a:defRPr>
                <a:solidFill>
                  <a:schemeClr val="tx1"/>
                </a:solidFill>
                <a:latin typeface="Times New Roman" pitchFamily="18" charset="0"/>
              </a:defRPr>
            </a:lvl4pPr>
            <a:lvl5pPr marL="2028278" indent="-225013">
              <a:defRPr>
                <a:solidFill>
                  <a:schemeClr val="tx1"/>
                </a:solidFill>
                <a:latin typeface="Times New Roman" pitchFamily="18" charset="0"/>
              </a:defRPr>
            </a:lvl5pPr>
            <a:lvl6pPr marL="2484640" indent="-225013" eaLnBrk="0" fontAlgn="base" hangingPunct="0">
              <a:spcBef>
                <a:spcPct val="0"/>
              </a:spcBef>
              <a:spcAft>
                <a:spcPct val="0"/>
              </a:spcAft>
              <a:defRPr>
                <a:solidFill>
                  <a:schemeClr val="tx1"/>
                </a:solidFill>
                <a:latin typeface="Times New Roman" pitchFamily="18" charset="0"/>
              </a:defRPr>
            </a:lvl6pPr>
            <a:lvl7pPr marL="2941003" indent="-225013" eaLnBrk="0" fontAlgn="base" hangingPunct="0">
              <a:spcBef>
                <a:spcPct val="0"/>
              </a:spcBef>
              <a:spcAft>
                <a:spcPct val="0"/>
              </a:spcAft>
              <a:defRPr>
                <a:solidFill>
                  <a:schemeClr val="tx1"/>
                </a:solidFill>
                <a:latin typeface="Times New Roman" pitchFamily="18" charset="0"/>
              </a:defRPr>
            </a:lvl7pPr>
            <a:lvl8pPr marL="3397365" indent="-225013" eaLnBrk="0" fontAlgn="base" hangingPunct="0">
              <a:spcBef>
                <a:spcPct val="0"/>
              </a:spcBef>
              <a:spcAft>
                <a:spcPct val="0"/>
              </a:spcAft>
              <a:defRPr>
                <a:solidFill>
                  <a:schemeClr val="tx1"/>
                </a:solidFill>
                <a:latin typeface="Times New Roman" pitchFamily="18" charset="0"/>
              </a:defRPr>
            </a:lvl8pPr>
            <a:lvl9pPr marL="3853728" indent="-225013" eaLnBrk="0" fontAlgn="base" hangingPunct="0">
              <a:spcBef>
                <a:spcPct val="0"/>
              </a:spcBef>
              <a:spcAft>
                <a:spcPct val="0"/>
              </a:spcAft>
              <a:defRPr>
                <a:solidFill>
                  <a:schemeClr val="tx1"/>
                </a:solidFill>
                <a:latin typeface="Times New Roman" pitchFamily="18" charset="0"/>
              </a:defRPr>
            </a:lvl9pPr>
          </a:lstStyle>
          <a:p>
            <a:pPr defTabSz="912725" fontAlgn="base">
              <a:spcBef>
                <a:spcPct val="0"/>
              </a:spcBef>
              <a:spcAft>
                <a:spcPct val="0"/>
              </a:spcAft>
              <a:defRPr/>
            </a:pPr>
            <a:fld id="{327188DA-7EBA-43AE-BA50-776B98E6A54A}" type="slidenum">
              <a:rPr lang="en-US" altLang="en-US">
                <a:solidFill>
                  <a:srgbClr val="000000"/>
                </a:solidFill>
                <a:cs typeface="Times New Roman" pitchFamily="18" charset="0"/>
              </a:rPr>
              <a:pPr defTabSz="912725" fontAlgn="base">
                <a:spcBef>
                  <a:spcPct val="0"/>
                </a:spcBef>
                <a:spcAft>
                  <a:spcPct val="0"/>
                </a:spcAft>
                <a:defRPr/>
              </a:pPr>
              <a:t>13</a:t>
            </a:fld>
            <a:endParaRPr lang="en-US" altLang="en-US" dirty="0">
              <a:solidFill>
                <a:srgbClr val="000000"/>
              </a:solidFill>
              <a:cs typeface="Times New Roman" pitchFamily="18" charset="0"/>
            </a:endParaRPr>
          </a:p>
        </p:txBody>
      </p:sp>
    </p:spTree>
    <p:extLst>
      <p:ext uri="{BB962C8B-B14F-4D97-AF65-F5344CB8AC3E}">
        <p14:creationId xmlns:p14="http://schemas.microsoft.com/office/powerpoint/2010/main" val="49929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06400" y="696913"/>
            <a:ext cx="6197600" cy="348615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32081" indent="-280473">
              <a:defRPr>
                <a:solidFill>
                  <a:schemeClr val="tx1"/>
                </a:solidFill>
                <a:latin typeface="Times New Roman" pitchFamily="18" charset="0"/>
              </a:defRPr>
            </a:lvl2pPr>
            <a:lvl3pPr marL="1126645" indent="-225013">
              <a:defRPr>
                <a:solidFill>
                  <a:schemeClr val="tx1"/>
                </a:solidFill>
                <a:latin typeface="Times New Roman" pitchFamily="18" charset="0"/>
              </a:defRPr>
            </a:lvl3pPr>
            <a:lvl4pPr marL="1578253" indent="-225013">
              <a:defRPr>
                <a:solidFill>
                  <a:schemeClr val="tx1"/>
                </a:solidFill>
                <a:latin typeface="Times New Roman" pitchFamily="18" charset="0"/>
              </a:defRPr>
            </a:lvl4pPr>
            <a:lvl5pPr marL="2028278" indent="-225013">
              <a:defRPr>
                <a:solidFill>
                  <a:schemeClr val="tx1"/>
                </a:solidFill>
                <a:latin typeface="Times New Roman" pitchFamily="18" charset="0"/>
              </a:defRPr>
            </a:lvl5pPr>
            <a:lvl6pPr marL="2484640" indent="-225013" eaLnBrk="0" fontAlgn="base" hangingPunct="0">
              <a:spcBef>
                <a:spcPct val="0"/>
              </a:spcBef>
              <a:spcAft>
                <a:spcPct val="0"/>
              </a:spcAft>
              <a:defRPr>
                <a:solidFill>
                  <a:schemeClr val="tx1"/>
                </a:solidFill>
                <a:latin typeface="Times New Roman" pitchFamily="18" charset="0"/>
              </a:defRPr>
            </a:lvl6pPr>
            <a:lvl7pPr marL="2941003" indent="-225013" eaLnBrk="0" fontAlgn="base" hangingPunct="0">
              <a:spcBef>
                <a:spcPct val="0"/>
              </a:spcBef>
              <a:spcAft>
                <a:spcPct val="0"/>
              </a:spcAft>
              <a:defRPr>
                <a:solidFill>
                  <a:schemeClr val="tx1"/>
                </a:solidFill>
                <a:latin typeface="Times New Roman" pitchFamily="18" charset="0"/>
              </a:defRPr>
            </a:lvl7pPr>
            <a:lvl8pPr marL="3397365" indent="-225013" eaLnBrk="0" fontAlgn="base" hangingPunct="0">
              <a:spcBef>
                <a:spcPct val="0"/>
              </a:spcBef>
              <a:spcAft>
                <a:spcPct val="0"/>
              </a:spcAft>
              <a:defRPr>
                <a:solidFill>
                  <a:schemeClr val="tx1"/>
                </a:solidFill>
                <a:latin typeface="Times New Roman" pitchFamily="18" charset="0"/>
              </a:defRPr>
            </a:lvl8pPr>
            <a:lvl9pPr marL="3853728" indent="-225013" eaLnBrk="0" fontAlgn="base" hangingPunct="0">
              <a:spcBef>
                <a:spcPct val="0"/>
              </a:spcBef>
              <a:spcAft>
                <a:spcPct val="0"/>
              </a:spcAft>
              <a:defRPr>
                <a:solidFill>
                  <a:schemeClr val="tx1"/>
                </a:solidFill>
                <a:latin typeface="Times New Roman" pitchFamily="18" charset="0"/>
              </a:defRPr>
            </a:lvl9pPr>
          </a:lstStyle>
          <a:p>
            <a:pPr defTabSz="912725" fontAlgn="base">
              <a:spcBef>
                <a:spcPct val="0"/>
              </a:spcBef>
              <a:spcAft>
                <a:spcPct val="0"/>
              </a:spcAft>
              <a:defRPr/>
            </a:pPr>
            <a:fld id="{327188DA-7EBA-43AE-BA50-776B98E6A54A}" type="slidenum">
              <a:rPr lang="en-US" altLang="en-US">
                <a:solidFill>
                  <a:srgbClr val="000000"/>
                </a:solidFill>
                <a:cs typeface="Times New Roman" pitchFamily="18" charset="0"/>
              </a:rPr>
              <a:pPr defTabSz="912725" fontAlgn="base">
                <a:spcBef>
                  <a:spcPct val="0"/>
                </a:spcBef>
                <a:spcAft>
                  <a:spcPct val="0"/>
                </a:spcAft>
                <a:defRPr/>
              </a:pPr>
              <a:t>14</a:t>
            </a:fld>
            <a:endParaRPr lang="en-US" altLang="en-US" dirty="0">
              <a:solidFill>
                <a:srgbClr val="000000"/>
              </a:solidFill>
              <a:cs typeface="Times New Roman" pitchFamily="18" charset="0"/>
            </a:endParaRPr>
          </a:p>
        </p:txBody>
      </p:sp>
    </p:spTree>
    <p:extLst>
      <p:ext uri="{BB962C8B-B14F-4D97-AF65-F5344CB8AC3E}">
        <p14:creationId xmlns:p14="http://schemas.microsoft.com/office/powerpoint/2010/main" val="190141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06400" y="696913"/>
            <a:ext cx="6197600" cy="348615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32081" indent="-280473">
              <a:defRPr>
                <a:solidFill>
                  <a:schemeClr val="tx1"/>
                </a:solidFill>
                <a:latin typeface="Times New Roman" pitchFamily="18" charset="0"/>
              </a:defRPr>
            </a:lvl2pPr>
            <a:lvl3pPr marL="1126645" indent="-225013">
              <a:defRPr>
                <a:solidFill>
                  <a:schemeClr val="tx1"/>
                </a:solidFill>
                <a:latin typeface="Times New Roman" pitchFamily="18" charset="0"/>
              </a:defRPr>
            </a:lvl3pPr>
            <a:lvl4pPr marL="1578253" indent="-225013">
              <a:defRPr>
                <a:solidFill>
                  <a:schemeClr val="tx1"/>
                </a:solidFill>
                <a:latin typeface="Times New Roman" pitchFamily="18" charset="0"/>
              </a:defRPr>
            </a:lvl4pPr>
            <a:lvl5pPr marL="2028278" indent="-225013">
              <a:defRPr>
                <a:solidFill>
                  <a:schemeClr val="tx1"/>
                </a:solidFill>
                <a:latin typeface="Times New Roman" pitchFamily="18" charset="0"/>
              </a:defRPr>
            </a:lvl5pPr>
            <a:lvl6pPr marL="2484640" indent="-225013" eaLnBrk="0" fontAlgn="base" hangingPunct="0">
              <a:spcBef>
                <a:spcPct val="0"/>
              </a:spcBef>
              <a:spcAft>
                <a:spcPct val="0"/>
              </a:spcAft>
              <a:defRPr>
                <a:solidFill>
                  <a:schemeClr val="tx1"/>
                </a:solidFill>
                <a:latin typeface="Times New Roman" pitchFamily="18" charset="0"/>
              </a:defRPr>
            </a:lvl6pPr>
            <a:lvl7pPr marL="2941003" indent="-225013" eaLnBrk="0" fontAlgn="base" hangingPunct="0">
              <a:spcBef>
                <a:spcPct val="0"/>
              </a:spcBef>
              <a:spcAft>
                <a:spcPct val="0"/>
              </a:spcAft>
              <a:defRPr>
                <a:solidFill>
                  <a:schemeClr val="tx1"/>
                </a:solidFill>
                <a:latin typeface="Times New Roman" pitchFamily="18" charset="0"/>
              </a:defRPr>
            </a:lvl7pPr>
            <a:lvl8pPr marL="3397365" indent="-225013" eaLnBrk="0" fontAlgn="base" hangingPunct="0">
              <a:spcBef>
                <a:spcPct val="0"/>
              </a:spcBef>
              <a:spcAft>
                <a:spcPct val="0"/>
              </a:spcAft>
              <a:defRPr>
                <a:solidFill>
                  <a:schemeClr val="tx1"/>
                </a:solidFill>
                <a:latin typeface="Times New Roman" pitchFamily="18" charset="0"/>
              </a:defRPr>
            </a:lvl8pPr>
            <a:lvl9pPr marL="3853728" indent="-225013" eaLnBrk="0" fontAlgn="base" hangingPunct="0">
              <a:spcBef>
                <a:spcPct val="0"/>
              </a:spcBef>
              <a:spcAft>
                <a:spcPct val="0"/>
              </a:spcAft>
              <a:defRPr>
                <a:solidFill>
                  <a:schemeClr val="tx1"/>
                </a:solidFill>
                <a:latin typeface="Times New Roman" pitchFamily="18" charset="0"/>
              </a:defRPr>
            </a:lvl9pPr>
          </a:lstStyle>
          <a:p>
            <a:pPr defTabSz="912725" fontAlgn="base">
              <a:spcBef>
                <a:spcPct val="0"/>
              </a:spcBef>
              <a:spcAft>
                <a:spcPct val="0"/>
              </a:spcAft>
              <a:defRPr/>
            </a:pPr>
            <a:fld id="{327188DA-7EBA-43AE-BA50-776B98E6A54A}" type="slidenum">
              <a:rPr lang="en-US" altLang="en-US">
                <a:solidFill>
                  <a:srgbClr val="000000"/>
                </a:solidFill>
                <a:cs typeface="Times New Roman" pitchFamily="18" charset="0"/>
              </a:rPr>
              <a:pPr defTabSz="912725" fontAlgn="base">
                <a:spcBef>
                  <a:spcPct val="0"/>
                </a:spcBef>
                <a:spcAft>
                  <a:spcPct val="0"/>
                </a:spcAft>
                <a:defRPr/>
              </a:pPr>
              <a:t>15</a:t>
            </a:fld>
            <a:endParaRPr lang="en-US" altLang="en-US" dirty="0">
              <a:solidFill>
                <a:srgbClr val="000000"/>
              </a:solidFill>
              <a:cs typeface="Times New Roman" pitchFamily="18" charset="0"/>
            </a:endParaRPr>
          </a:p>
        </p:txBody>
      </p:sp>
    </p:spTree>
    <p:extLst>
      <p:ext uri="{BB962C8B-B14F-4D97-AF65-F5344CB8AC3E}">
        <p14:creationId xmlns:p14="http://schemas.microsoft.com/office/powerpoint/2010/main" val="2523901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117B08-0BCD-354B-9358-AE5CAD05314A}" type="slidenum">
              <a:rPr lang="en-US" smtClean="0"/>
              <a:t>16</a:t>
            </a:fld>
            <a:endParaRPr lang="en-US"/>
          </a:p>
        </p:txBody>
      </p:sp>
    </p:spTree>
    <p:extLst>
      <p:ext uri="{BB962C8B-B14F-4D97-AF65-F5344CB8AC3E}">
        <p14:creationId xmlns:p14="http://schemas.microsoft.com/office/powerpoint/2010/main" val="31093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117B08-0BCD-354B-9358-AE5CAD05314A}" type="slidenum">
              <a:rPr lang="en-US" smtClean="0"/>
              <a:t>17</a:t>
            </a:fld>
            <a:endParaRPr lang="en-US"/>
          </a:p>
        </p:txBody>
      </p:sp>
    </p:spTree>
    <p:extLst>
      <p:ext uri="{BB962C8B-B14F-4D97-AF65-F5344CB8AC3E}">
        <p14:creationId xmlns:p14="http://schemas.microsoft.com/office/powerpoint/2010/main" val="2108377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18</a:t>
            </a:fld>
            <a:endParaRPr lang="en-US"/>
          </a:p>
        </p:txBody>
      </p:sp>
    </p:spTree>
    <p:extLst>
      <p:ext uri="{BB962C8B-B14F-4D97-AF65-F5344CB8AC3E}">
        <p14:creationId xmlns:p14="http://schemas.microsoft.com/office/powerpoint/2010/main" val="231334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19</a:t>
            </a:fld>
            <a:endParaRPr lang="en-US"/>
          </a:p>
        </p:txBody>
      </p:sp>
    </p:spTree>
    <p:extLst>
      <p:ext uri="{BB962C8B-B14F-4D97-AF65-F5344CB8AC3E}">
        <p14:creationId xmlns:p14="http://schemas.microsoft.com/office/powerpoint/2010/main" val="223543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23</a:t>
            </a:fld>
            <a:endParaRPr lang="en-US"/>
          </a:p>
        </p:txBody>
      </p:sp>
    </p:spTree>
    <p:extLst>
      <p:ext uri="{BB962C8B-B14F-4D97-AF65-F5344CB8AC3E}">
        <p14:creationId xmlns:p14="http://schemas.microsoft.com/office/powerpoint/2010/main" val="70480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117B08-0BCD-354B-9358-AE5CAD05314A}" type="slidenum">
              <a:rPr lang="en-US" smtClean="0"/>
              <a:t>26</a:t>
            </a:fld>
            <a:endParaRPr lang="en-US"/>
          </a:p>
        </p:txBody>
      </p:sp>
    </p:spTree>
    <p:extLst>
      <p:ext uri="{BB962C8B-B14F-4D97-AF65-F5344CB8AC3E}">
        <p14:creationId xmlns:p14="http://schemas.microsoft.com/office/powerpoint/2010/main" val="89742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7B08-0BCD-354B-9358-AE5CAD05314A}" type="slidenum">
              <a:rPr lang="en-US" smtClean="0"/>
              <a:t>2</a:t>
            </a:fld>
            <a:endParaRPr lang="en-US"/>
          </a:p>
        </p:txBody>
      </p:sp>
    </p:spTree>
    <p:extLst>
      <p:ext uri="{BB962C8B-B14F-4D97-AF65-F5344CB8AC3E}">
        <p14:creationId xmlns:p14="http://schemas.microsoft.com/office/powerpoint/2010/main" val="99549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37">
              <a:defRPr/>
            </a:pPr>
            <a:r>
              <a:rPr lang="en-US" i="1" dirty="0"/>
              <a:t>The Hudson Estuary Watershed Resiliency Project is a program of Cornell Cooperative Extension in partnership with the NYS DEC Hudson River Estuary Program and the NYS Water Resources Institute at Cornell University, with support from the NYS Environmental Protection Fund. </a:t>
            </a:r>
            <a:endParaRPr lang="en-US" dirty="0"/>
          </a:p>
          <a:p>
            <a:pPr defTabSz="923737">
              <a:defRPr/>
            </a:pPr>
            <a:endParaRPr lang="en-US" dirty="0"/>
          </a:p>
          <a:p>
            <a:pPr defTabSz="923737">
              <a:defRPr/>
            </a:pPr>
            <a:r>
              <a:rPr lang="en-US" dirty="0"/>
              <a:t>The Estuary Program is a non-regulatory part of NYS DEC that has been focused on this unique region and its robust ecosystem for over 30 years. They help communities make decisions that benefit the ecosystem through engagement, education, technical assistance and grants. Their work aims to provide 7 key benefits to the region, and our program is under their resilient communities benefit.</a:t>
            </a:r>
          </a:p>
          <a:p>
            <a:endParaRPr lang="en-US" dirty="0"/>
          </a:p>
          <a:p>
            <a:endParaRPr lang="en-US" dirty="0"/>
          </a:p>
        </p:txBody>
      </p:sp>
      <p:sp>
        <p:nvSpPr>
          <p:cNvPr id="4" name="Slide Number Placeholder 3"/>
          <p:cNvSpPr>
            <a:spLocks noGrp="1"/>
          </p:cNvSpPr>
          <p:nvPr>
            <p:ph type="sldNum" sz="quarter" idx="10"/>
          </p:nvPr>
        </p:nvSpPr>
        <p:spPr/>
        <p:txBody>
          <a:bodyPr/>
          <a:lstStyle/>
          <a:p>
            <a:fld id="{037CE1DF-40FA-4729-953E-AA79BBD0893C}" type="slidenum">
              <a:rPr lang="en-US" smtClean="0"/>
              <a:t>3</a:t>
            </a:fld>
            <a:endParaRPr lang="en-US"/>
          </a:p>
        </p:txBody>
      </p:sp>
    </p:spTree>
    <p:extLst>
      <p:ext uri="{BB962C8B-B14F-4D97-AF65-F5344CB8AC3E}">
        <p14:creationId xmlns:p14="http://schemas.microsoft.com/office/powerpoint/2010/main" val="335919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in 2012, along with CCE Columbia-Greene and CCE Orange, we</a:t>
            </a:r>
            <a:r>
              <a:rPr lang="en-US" baseline="0" dirty="0"/>
              <a:t> began working to help Hudson Valley communities become more climate resilient through the Hudson Estuary Watershed Resiliency Project.</a:t>
            </a:r>
          </a:p>
          <a:p>
            <a:endParaRPr lang="en-US" baseline="0" dirty="0"/>
          </a:p>
          <a:p>
            <a:pPr defTabSz="931774">
              <a:defRPr/>
            </a:pPr>
            <a:r>
              <a:rPr lang="en-US" dirty="0"/>
              <a:t>Since 2012 Cornell University and several Cornell Cooperative Extension (CCE) associations, in partnership with the NYS Water Resources Institute at Cornell University and with support from the NYS Department of Environmental Conservation’s Hudson River Estuary Program, have been leading this educational initiative.</a:t>
            </a:r>
          </a:p>
          <a:p>
            <a:endParaRPr lang="en-US" baseline="0" dirty="0"/>
          </a:p>
          <a:p>
            <a:r>
              <a:rPr lang="en-US" dirty="0"/>
              <a:t>The Project is a combination of research, demonstration, and educational outreach projects to address the challenges of flooding, stream and watershed management, and climate change.</a:t>
            </a:r>
            <a:endParaRPr lang="en-US" baseline="0" dirty="0"/>
          </a:p>
          <a:p>
            <a:endParaRPr lang="en-US" baseline="0" dirty="0"/>
          </a:p>
          <a:p>
            <a:r>
              <a:rPr lang="en-US" baseline="0" dirty="0"/>
              <a:t>The project currently includes CCE </a:t>
            </a:r>
            <a:r>
              <a:rPr lang="en-US" baseline="0" dirty="0" err="1"/>
              <a:t>Dutchess</a:t>
            </a:r>
            <a:r>
              <a:rPr lang="en-US" baseline="0" dirty="0"/>
              <a:t>, CCE Columbia-Greene  &amp; CCE Ulster and in years past it also included CCE Orange and CCE Rockland.</a:t>
            </a:r>
            <a:endParaRPr lang="en-US" dirty="0"/>
          </a:p>
          <a:p>
            <a:pPr defTabSz="923737">
              <a:defRPr/>
            </a:pPr>
            <a:endParaRPr lang="en-US" i="1" dirty="0"/>
          </a:p>
          <a:p>
            <a:pPr defTabSz="923737">
              <a:defRPr/>
            </a:pPr>
            <a:endParaRPr lang="en-US" i="1" dirty="0"/>
          </a:p>
        </p:txBody>
      </p:sp>
      <p:sp>
        <p:nvSpPr>
          <p:cNvPr id="4" name="Slide Number Placeholder 3"/>
          <p:cNvSpPr>
            <a:spLocks noGrp="1"/>
          </p:cNvSpPr>
          <p:nvPr>
            <p:ph type="sldNum" sz="quarter" idx="10"/>
          </p:nvPr>
        </p:nvSpPr>
        <p:spPr/>
        <p:txBody>
          <a:bodyPr/>
          <a:lstStyle/>
          <a:p>
            <a:pPr>
              <a:defRPr/>
            </a:pPr>
            <a:fld id="{A0D52C69-20A4-40A9-88BA-4C6B400DD9C3}"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88460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dirty="0"/>
              <a:t>The Climate Smart Communities (CSC) Certification program provides local governments with a robust framework to guide their climate action efforts, and recognize their achievements as they make progress. . Participation is free and voluntary.</a:t>
            </a:r>
          </a:p>
          <a:p>
            <a:pPr lvl="3"/>
            <a:endParaRPr lang="en-US" dirty="0"/>
          </a:p>
          <a:p>
            <a:pPr lvl="3"/>
            <a:r>
              <a:rPr lang="en-US" dirty="0"/>
              <a:t>Applicants can achieve one of three certification levels: bronze, silver, and gold. Levels are based on the total points earned and the completion of selected priority actions and pledge elements</a:t>
            </a:r>
          </a:p>
          <a:p>
            <a:pPr lvl="3"/>
            <a:endParaRPr lang="en-US" dirty="0"/>
          </a:p>
          <a:p>
            <a:pPr lvl="3"/>
            <a:r>
              <a:rPr lang="en-US" dirty="0"/>
              <a:t>Benefits include better scores on grant applications for some state funded resiliency grants, state level recognition, cost savings, etc.</a:t>
            </a:r>
            <a:endParaRPr lang="en-US" sz="1100" dirty="0"/>
          </a:p>
          <a:p>
            <a:endParaRPr lang="en-US" dirty="0"/>
          </a:p>
        </p:txBody>
      </p:sp>
      <p:sp>
        <p:nvSpPr>
          <p:cNvPr id="4" name="Slide Number Placeholder 3"/>
          <p:cNvSpPr>
            <a:spLocks noGrp="1"/>
          </p:cNvSpPr>
          <p:nvPr>
            <p:ph type="sldNum" sz="quarter" idx="10"/>
          </p:nvPr>
        </p:nvSpPr>
        <p:spPr/>
        <p:txBody>
          <a:bodyPr/>
          <a:lstStyle/>
          <a:p>
            <a:fld id="{D3117B08-0BCD-354B-9358-AE5CAD05314A}" type="slidenum">
              <a:rPr lang="en-US" smtClean="0"/>
              <a:t>5</a:t>
            </a:fld>
            <a:endParaRPr lang="en-US"/>
          </a:p>
        </p:txBody>
      </p:sp>
    </p:spTree>
    <p:extLst>
      <p:ext uri="{BB962C8B-B14F-4D97-AF65-F5344CB8AC3E}">
        <p14:creationId xmlns:p14="http://schemas.microsoft.com/office/powerpoint/2010/main" val="383378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704" indent="-176704">
              <a:buFont typeface="Arial" panose="020B0604020202020204" pitchFamily="34" charset="0"/>
              <a:buChar char="•"/>
            </a:pPr>
            <a:r>
              <a:rPr lang="en-US" baseline="0" dirty="0"/>
              <a:t>Besides the general framework or road map that the CSC Certification provides communities there are many other  benefits to becoming a Climate Smart Community. </a:t>
            </a:r>
          </a:p>
          <a:p>
            <a:pPr marL="176704" indent="-176704">
              <a:buFont typeface="Arial" panose="020B0604020202020204" pitchFamily="34" charset="0"/>
              <a:buChar char="•"/>
            </a:pPr>
            <a:r>
              <a:rPr lang="en-US" baseline="0" dirty="0"/>
              <a:t>Participating communities can receive free technical assistance when working to address any of the 130 actions outlined by the program.</a:t>
            </a:r>
          </a:p>
          <a:p>
            <a:pPr marL="176704" indent="-176704">
              <a:buFont typeface="Arial" panose="020B0604020202020204" pitchFamily="34" charset="0"/>
              <a:buChar char="•"/>
            </a:pPr>
            <a:r>
              <a:rPr lang="en-US" baseline="0" dirty="0"/>
              <a:t>In addition to direct technical assistance they can receive guidance through resources like the monthly webinars organized by the NY DEC Office of Climate Change</a:t>
            </a:r>
          </a:p>
          <a:p>
            <a:pPr marL="176704" indent="-176704">
              <a:buFont typeface="Arial" panose="020B0604020202020204" pitchFamily="34" charset="0"/>
              <a:buChar char="•"/>
            </a:pPr>
            <a:r>
              <a:rPr lang="en-US" baseline="0" dirty="0"/>
              <a:t>Communities who become certified in the program receive state-wide recognition for their leadership in addressing climate change </a:t>
            </a:r>
          </a:p>
          <a:p>
            <a:pPr marL="176704" indent="-176704">
              <a:buFont typeface="Arial" panose="020B0604020202020204" pitchFamily="34" charset="0"/>
              <a:buChar char="•"/>
            </a:pPr>
            <a:r>
              <a:rPr lang="en-US" baseline="0" dirty="0"/>
              <a:t>And they can also score higher in several of the competitive grant opportunities available now in New York State</a:t>
            </a:r>
          </a:p>
          <a:p>
            <a:endParaRPr lang="en-US" dirty="0"/>
          </a:p>
        </p:txBody>
      </p:sp>
      <p:sp>
        <p:nvSpPr>
          <p:cNvPr id="4" name="Slide Number Placeholder 3"/>
          <p:cNvSpPr>
            <a:spLocks noGrp="1"/>
          </p:cNvSpPr>
          <p:nvPr>
            <p:ph type="sldNum" sz="quarter" idx="10"/>
          </p:nvPr>
        </p:nvSpPr>
        <p:spPr/>
        <p:txBody>
          <a:bodyPr/>
          <a:lstStyle/>
          <a:p>
            <a:fld id="{481C9C16-0E5B-4160-B931-14FF38FFC895}" type="slidenum">
              <a:rPr lang="en-US" smtClean="0"/>
              <a:t>6</a:t>
            </a:fld>
            <a:endParaRPr lang="en-US"/>
          </a:p>
        </p:txBody>
      </p:sp>
    </p:spTree>
    <p:extLst>
      <p:ext uri="{BB962C8B-B14F-4D97-AF65-F5344CB8AC3E}">
        <p14:creationId xmlns:p14="http://schemas.microsoft.com/office/powerpoint/2010/main" val="426676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766763" y="1192213"/>
            <a:ext cx="5729287" cy="3222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726240" y="4594258"/>
            <a:ext cx="5809920" cy="3758939"/>
          </a:xfrm>
          <a:prstGeom prst="rect">
            <a:avLst/>
          </a:prstGeom>
          <a:noFill/>
          <a:ln>
            <a:noFill/>
          </a:ln>
        </p:spPr>
        <p:txBody>
          <a:bodyPr spcFirstLastPara="1" wrap="square" lIns="96031" tIns="48002" rIns="96031" bIns="48002" anchor="t" anchorCtr="0">
            <a:noAutofit/>
          </a:bodyPr>
          <a:lstStyle/>
          <a:p>
            <a:endParaRPr/>
          </a:p>
        </p:txBody>
      </p:sp>
      <p:sp>
        <p:nvSpPr>
          <p:cNvPr id="208" name="Google Shape;208;p12:notes"/>
          <p:cNvSpPr txBox="1">
            <a:spLocks noGrp="1"/>
          </p:cNvSpPr>
          <p:nvPr>
            <p:ph type="sldNum" idx="12"/>
          </p:nvPr>
        </p:nvSpPr>
        <p:spPr>
          <a:xfrm>
            <a:off x="4113680" y="9067528"/>
            <a:ext cx="3147040" cy="478982"/>
          </a:xfrm>
          <a:prstGeom prst="rect">
            <a:avLst/>
          </a:prstGeom>
          <a:noFill/>
          <a:ln>
            <a:noFill/>
          </a:ln>
        </p:spPr>
        <p:txBody>
          <a:bodyPr spcFirstLastPara="1" wrap="square" lIns="96031" tIns="48002" rIns="96031" bIns="48002" anchor="b" anchorCtr="0">
            <a:noAutofit/>
          </a:bodyPr>
          <a:lstStyle/>
          <a:p>
            <a:fld id="{00000000-1234-1234-1234-123412341234}" type="slidenum">
              <a:rPr lang="en-US"/>
              <a:pPr/>
              <a:t>7</a:t>
            </a:fld>
            <a:endParaRPr/>
          </a:p>
        </p:txBody>
      </p:sp>
    </p:spTree>
    <p:extLst>
      <p:ext uri="{BB962C8B-B14F-4D97-AF65-F5344CB8AC3E}">
        <p14:creationId xmlns:p14="http://schemas.microsoft.com/office/powerpoint/2010/main" val="420404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D3117B08-0BCD-354B-9358-AE5CAD05314A}" type="slidenum">
              <a:rPr lang="en-US" smtClean="0"/>
              <a:t>8</a:t>
            </a:fld>
            <a:endParaRPr lang="en-US"/>
          </a:p>
        </p:txBody>
      </p:sp>
    </p:spTree>
    <p:extLst>
      <p:ext uri="{BB962C8B-B14F-4D97-AF65-F5344CB8AC3E}">
        <p14:creationId xmlns:p14="http://schemas.microsoft.com/office/powerpoint/2010/main" val="177020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766763" y="1192213"/>
            <a:ext cx="5729287" cy="3222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726240" y="4594258"/>
            <a:ext cx="5809920" cy="3758939"/>
          </a:xfrm>
          <a:prstGeom prst="rect">
            <a:avLst/>
          </a:prstGeom>
          <a:noFill/>
          <a:ln>
            <a:noFill/>
          </a:ln>
        </p:spPr>
        <p:txBody>
          <a:bodyPr spcFirstLastPara="1" wrap="square" lIns="96031" tIns="48002" rIns="96031" bIns="48002" anchor="t" anchorCtr="0">
            <a:noAutofit/>
          </a:bodyPr>
          <a:lstStyle/>
          <a:p>
            <a:endParaRPr/>
          </a:p>
        </p:txBody>
      </p:sp>
      <p:sp>
        <p:nvSpPr>
          <p:cNvPr id="216" name="Google Shape;216;p13:notes"/>
          <p:cNvSpPr txBox="1">
            <a:spLocks noGrp="1"/>
          </p:cNvSpPr>
          <p:nvPr>
            <p:ph type="sldNum" idx="12"/>
          </p:nvPr>
        </p:nvSpPr>
        <p:spPr>
          <a:xfrm>
            <a:off x="4113680" y="9067528"/>
            <a:ext cx="3147040" cy="478982"/>
          </a:xfrm>
          <a:prstGeom prst="rect">
            <a:avLst/>
          </a:prstGeom>
          <a:noFill/>
          <a:ln>
            <a:noFill/>
          </a:ln>
        </p:spPr>
        <p:txBody>
          <a:bodyPr spcFirstLastPara="1" wrap="square" lIns="96031" tIns="48002" rIns="96031" bIns="48002" anchor="b" anchorCtr="0">
            <a:noAutofit/>
          </a:bodyPr>
          <a:lstStyle/>
          <a:p>
            <a:fld id="{00000000-1234-1234-1234-123412341234}" type="slidenum">
              <a:rPr lang="en-US"/>
              <a:pPr/>
              <a:t>10</a:t>
            </a:fld>
            <a:endParaRPr/>
          </a:p>
        </p:txBody>
      </p:sp>
    </p:spTree>
    <p:extLst>
      <p:ext uri="{BB962C8B-B14F-4D97-AF65-F5344CB8AC3E}">
        <p14:creationId xmlns:p14="http://schemas.microsoft.com/office/powerpoint/2010/main" val="192389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8461" y="499711"/>
            <a:ext cx="7315874" cy="2132762"/>
          </a:xfrm>
        </p:spPr>
        <p:txBody>
          <a:bodyPr anchor="t" anchorCtr="0">
            <a:normAutofit/>
          </a:bodyPr>
          <a:lstStyle>
            <a:lvl1pPr algn="l">
              <a:defRPr sz="5400"/>
            </a:lvl1pPr>
          </a:lstStyle>
          <a:p>
            <a:r>
              <a:rPr lang="en-US" dirty="0"/>
              <a:t>Click to edit Master title style</a:t>
            </a:r>
          </a:p>
        </p:txBody>
      </p:sp>
      <p:sp>
        <p:nvSpPr>
          <p:cNvPr id="3" name="Subtitle 2"/>
          <p:cNvSpPr>
            <a:spLocks noGrp="1"/>
          </p:cNvSpPr>
          <p:nvPr>
            <p:ph type="subTitle" idx="1"/>
          </p:nvPr>
        </p:nvSpPr>
        <p:spPr>
          <a:xfrm>
            <a:off x="481242" y="2912375"/>
            <a:ext cx="6857902" cy="1030977"/>
          </a:xfrm>
        </p:spPr>
        <p:txBody>
          <a:bodyPr>
            <a:normAutofit/>
          </a:bodyPr>
          <a:lstStyle>
            <a:lvl1pPr marL="0" indent="0" algn="l">
              <a:buNone/>
              <a:defRPr sz="20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a:t>Name of Presenter / Event or Location</a:t>
            </a:r>
            <a:endParaRPr lang="en-US" dirty="0"/>
          </a:p>
        </p:txBody>
      </p:sp>
      <p:sp>
        <p:nvSpPr>
          <p:cNvPr id="6" name="Slide Number Placeholder 5"/>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116304" y="-8355"/>
            <a:ext cx="5027695" cy="516021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
        <p:nvSpPr>
          <p:cNvPr id="8" name="Title 1"/>
          <p:cNvSpPr>
            <a:spLocks noGrp="1"/>
          </p:cNvSpPr>
          <p:nvPr>
            <p:ph type="title"/>
          </p:nvPr>
        </p:nvSpPr>
        <p:spPr>
          <a:xfrm>
            <a:off x="459805" y="342900"/>
            <a:ext cx="3437553" cy="1200150"/>
          </a:xfrm>
        </p:spPr>
        <p:txBody>
          <a:bodyPr anchor="t" anchorCtr="0">
            <a:normAutofit/>
          </a:bodyPr>
          <a:lstStyle>
            <a:lvl1pPr>
              <a:defRPr sz="2400"/>
            </a:lvl1pPr>
          </a:lstStyle>
          <a:p>
            <a:r>
              <a:rPr lang="en-US" dirty="0"/>
              <a:t>Click to edit Master title style</a:t>
            </a:r>
          </a:p>
        </p:txBody>
      </p:sp>
      <p:sp>
        <p:nvSpPr>
          <p:cNvPr id="9" name="Text Placeholder 3"/>
          <p:cNvSpPr>
            <a:spLocks noGrp="1"/>
          </p:cNvSpPr>
          <p:nvPr>
            <p:ph type="body" sz="half" idx="2"/>
          </p:nvPr>
        </p:nvSpPr>
        <p:spPr>
          <a:xfrm>
            <a:off x="459805" y="1699790"/>
            <a:ext cx="3437553" cy="270195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0" name="Straight Connector 9"/>
          <p:cNvCxnSpPr/>
          <p:nvPr userDrawn="1"/>
        </p:nvCxnSpPr>
        <p:spPr>
          <a:xfrm>
            <a:off x="226789" y="4578277"/>
            <a:ext cx="3670569" cy="0"/>
          </a:xfrm>
          <a:prstGeom prst="line">
            <a:avLst/>
          </a:prstGeom>
          <a:ln w="6350" cmpd="sng">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226789" y="4578277"/>
            <a:ext cx="3670569"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w/Bullets">
    <p:spTree>
      <p:nvGrpSpPr>
        <p:cNvPr id="1" name=""/>
        <p:cNvGrpSpPr/>
        <p:nvPr/>
      </p:nvGrpSpPr>
      <p:grpSpPr>
        <a:xfrm>
          <a:off x="0" y="0"/>
          <a:ext cx="0" cy="0"/>
          <a:chOff x="0" y="0"/>
          <a:chExt cx="0" cy="0"/>
        </a:xfrm>
      </p:grpSpPr>
      <p:sp>
        <p:nvSpPr>
          <p:cNvPr id="15" name="Rectangle 14"/>
          <p:cNvSpPr/>
          <p:nvPr userDrawn="1"/>
        </p:nvSpPr>
        <p:spPr>
          <a:xfrm>
            <a:off x="-1" y="4735119"/>
            <a:ext cx="9144001" cy="424505"/>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Date Placeholder 3"/>
          <p:cNvSpPr txBox="1">
            <a:spLocks/>
          </p:cNvSpPr>
          <p:nvPr userDrawn="1"/>
        </p:nvSpPr>
        <p:spPr>
          <a:xfrm>
            <a:off x="6756400" y="4957840"/>
            <a:ext cx="2133600" cy="185660"/>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srgbClr val="FFFFFF"/>
                </a:solidFill>
              </a:rPr>
              <a:t>05/06/2020</a:t>
            </a:r>
          </a:p>
        </p:txBody>
      </p:sp>
      <p:sp>
        <p:nvSpPr>
          <p:cNvPr id="18" name="Slide Number Placeholder 5"/>
          <p:cNvSpPr txBox="1">
            <a:spLocks/>
          </p:cNvSpPr>
          <p:nvPr userDrawn="1"/>
        </p:nvSpPr>
        <p:spPr>
          <a:xfrm>
            <a:off x="6756400" y="4792905"/>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675" smtClean="0">
                <a:solidFill>
                  <a:srgbClr val="FFFFFF"/>
                </a:solidFill>
              </a:rPr>
              <a:pPr algn="r"/>
              <a:t>‹#›</a:t>
            </a:fld>
            <a:endParaRPr lang="en-US" sz="675" dirty="0">
              <a:solidFill>
                <a:srgbClr val="FFFFFF"/>
              </a:solidFill>
            </a:endParaRPr>
          </a:p>
        </p:txBody>
      </p:sp>
      <p:pic>
        <p:nvPicPr>
          <p:cNvPr id="9" name="Picture 2" descr="C:\Users\gardel2\Desktop\Brand Approval Reference\RF0010 Rensselaer Logos\RF0010-02 Rensselaer Small Logo\RGB\PNGs\RF0010-02 RPI Small Logo RGB-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0678" y="4832218"/>
            <a:ext cx="1641475" cy="23030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p:cNvSpPr>
            <a:spLocks noGrp="1"/>
          </p:cNvSpPr>
          <p:nvPr>
            <p:ph type="body" sz="quarter" idx="14" hasCustomPrompt="1"/>
          </p:nvPr>
        </p:nvSpPr>
        <p:spPr>
          <a:xfrm>
            <a:off x="224419" y="202612"/>
            <a:ext cx="8324645" cy="3019425"/>
          </a:xfrm>
          <a:prstGeom prst="rect">
            <a:avLst/>
          </a:prstGeom>
        </p:spPr>
        <p:txBody>
          <a:bodyPr vert="horz"/>
          <a:lstStyle>
            <a:lvl1pPr marL="0" indent="0">
              <a:spcAft>
                <a:spcPts val="1350"/>
              </a:spcAft>
              <a:buFontTx/>
              <a:buNone/>
              <a:defRPr sz="1350" b="0" spc="75" baseline="0">
                <a:solidFill>
                  <a:srgbClr val="9EA2A2"/>
                </a:solidFill>
              </a:defRPr>
            </a:lvl1pPr>
            <a:lvl2pPr marL="127394" indent="-127394">
              <a:spcBef>
                <a:spcPts val="1500"/>
              </a:spcBef>
              <a:buClr>
                <a:srgbClr val="DB091C"/>
              </a:buClr>
              <a:buFont typeface="Wingdings" panose="05000000000000000000" pitchFamily="2" charset="2"/>
              <a:buChar char="§"/>
              <a:defRPr sz="1350" baseline="0">
                <a:solidFill>
                  <a:schemeClr val="tx1"/>
                </a:solidFill>
              </a:defRPr>
            </a:lvl2pPr>
            <a:lvl3pPr marL="298840" indent="-128585">
              <a:spcBef>
                <a:spcPts val="450"/>
              </a:spcBef>
              <a:buClr>
                <a:srgbClr val="DB091C"/>
              </a:buClr>
              <a:buFont typeface="Arial" panose="020B0604020202020204" pitchFamily="34" charset="0"/>
              <a:buChar char="−"/>
              <a:defRPr sz="1050" baseline="0">
                <a:solidFill>
                  <a:schemeClr val="tx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a:p>
            <a:pPr lvl="1"/>
            <a:r>
              <a:rPr lang="en-US" dirty="0"/>
              <a:t>Level 2 – Arial 18 </a:t>
            </a:r>
            <a:r>
              <a:rPr lang="en-US" dirty="0" err="1"/>
              <a:t>pt</a:t>
            </a:r>
            <a:r>
              <a:rPr lang="en-US" dirty="0"/>
              <a:t> – Black</a:t>
            </a:r>
          </a:p>
          <a:p>
            <a:pPr lvl="2"/>
            <a:r>
              <a:rPr lang="en-US" dirty="0"/>
              <a:t>Level 3 – Arial 14 </a:t>
            </a:r>
            <a:r>
              <a:rPr lang="en-US" dirty="0" err="1"/>
              <a:t>pt</a:t>
            </a:r>
            <a:r>
              <a:rPr lang="en-US" dirty="0"/>
              <a:t> – Black</a:t>
            </a:r>
          </a:p>
        </p:txBody>
      </p:sp>
      <p:cxnSp>
        <p:nvCxnSpPr>
          <p:cNvPr id="10" name="Straight Connector 9"/>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1" name="Google Shape;51;p9"/>
          <p:cNvSpPr/>
          <p:nvPr userDrawn="1"/>
        </p:nvSpPr>
        <p:spPr>
          <a:xfrm>
            <a:off x="-1" y="4613098"/>
            <a:ext cx="9144001" cy="546524"/>
          </a:xfrm>
          <a:prstGeom prst="rect">
            <a:avLst/>
          </a:prstGeom>
          <a:solidFill>
            <a:srgbClr val="DB09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2" name="Google Shape;52;p9"/>
          <p:cNvSpPr txBox="1"/>
          <p:nvPr userDrawn="1"/>
        </p:nvSpPr>
        <p:spPr>
          <a:xfrm>
            <a:off x="6756400" y="4885925"/>
            <a:ext cx="2133600" cy="931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b="0" i="0" u="none" strike="noStrike" cap="none" dirty="0">
                <a:solidFill>
                  <a:srgbClr val="FFFFFF"/>
                </a:solidFill>
                <a:latin typeface="Arial"/>
                <a:ea typeface="Arial"/>
                <a:cs typeface="Arial"/>
                <a:sym typeface="Arial"/>
              </a:rPr>
              <a:t>10/1/20</a:t>
            </a:r>
            <a:r>
              <a:rPr lang="en-US" sz="700" dirty="0">
                <a:solidFill>
                  <a:srgbClr val="FFFFFF"/>
                </a:solidFill>
              </a:rPr>
              <a:t>20</a:t>
            </a:r>
            <a:endParaRPr sz="700" b="0" i="0" u="none" strike="noStrike" cap="none" dirty="0">
              <a:solidFill>
                <a:srgbClr val="FFFFFF"/>
              </a:solidFill>
              <a:latin typeface="Arial"/>
              <a:ea typeface="Arial"/>
              <a:cs typeface="Arial"/>
              <a:sym typeface="Arial"/>
            </a:endParaRPr>
          </a:p>
        </p:txBody>
      </p:sp>
      <p:sp>
        <p:nvSpPr>
          <p:cNvPr id="13" name="Google Shape;53;p9"/>
          <p:cNvSpPr txBox="1"/>
          <p:nvPr userDrawn="1"/>
        </p:nvSpPr>
        <p:spPr>
          <a:xfrm>
            <a:off x="3124200" y="4885922"/>
            <a:ext cx="2895600" cy="1766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0" i="0" u="none" strike="noStrike" cap="none" dirty="0">
                <a:solidFill>
                  <a:schemeClr val="lt1"/>
                </a:solidFill>
                <a:latin typeface="+mn-lt"/>
                <a:ea typeface="Arial"/>
                <a:cs typeface="Arial"/>
                <a:sym typeface="Arial"/>
              </a:rPr>
              <a:t>Rensselaer</a:t>
            </a:r>
            <a:r>
              <a:rPr lang="en-US" sz="700" b="0" i="0" u="none" strike="noStrike" cap="none" baseline="0" dirty="0">
                <a:solidFill>
                  <a:schemeClr val="lt1"/>
                </a:solidFill>
                <a:latin typeface="+mn-lt"/>
                <a:ea typeface="Arial"/>
                <a:cs typeface="Arial"/>
                <a:sym typeface="Arial"/>
              </a:rPr>
              <a:t> Technology Park Campus Climate Smart </a:t>
            </a:r>
            <a:endParaRPr sz="700" b="0" i="0" u="none" strike="noStrike" cap="none" dirty="0">
              <a:solidFill>
                <a:schemeClr val="lt1"/>
              </a:solidFill>
              <a:latin typeface="Arial"/>
              <a:ea typeface="Arial"/>
              <a:cs typeface="Arial"/>
              <a:sym typeface="Arial"/>
            </a:endParaRPr>
          </a:p>
        </p:txBody>
      </p:sp>
      <p:sp>
        <p:nvSpPr>
          <p:cNvPr id="14" name="Google Shape;54;p9"/>
          <p:cNvSpPr txBox="1"/>
          <p:nvPr userDrawn="1"/>
        </p:nvSpPr>
        <p:spPr>
          <a:xfrm>
            <a:off x="6756400" y="4720988"/>
            <a:ext cx="2133600" cy="9317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FFFFFF"/>
                </a:solidFill>
                <a:latin typeface="Arial"/>
                <a:ea typeface="Arial"/>
                <a:cs typeface="Arial"/>
                <a:sym typeface="Arial"/>
              </a:rPr>
              <a:pPr marL="0" marR="0" lvl="0" indent="0" algn="r" rtl="0">
                <a:spcBef>
                  <a:spcPts val="0"/>
                </a:spcBef>
                <a:spcAft>
                  <a:spcPts val="0"/>
                </a:spcAft>
                <a:buNone/>
              </a:pPr>
              <a:t>‹#›</a:t>
            </a:fld>
            <a:endParaRPr sz="900" b="0" i="0" u="none" strike="noStrike" cap="none" dirty="0">
              <a:solidFill>
                <a:srgbClr val="FFFFFF"/>
              </a:solidFill>
              <a:latin typeface="Arial"/>
              <a:ea typeface="Arial"/>
              <a:cs typeface="Arial"/>
              <a:sym typeface="Arial"/>
            </a:endParaRPr>
          </a:p>
        </p:txBody>
      </p:sp>
      <p:pic>
        <p:nvPicPr>
          <p:cNvPr id="17" name="Google Shape;57;p9" descr="C:\Users\gardel2\Desktop\Brand Approval Reference\Rensselaer Logo Layered Files\RF0010-01 Rensselaer Large Logo\RGB\PNGs\RF0010-01 Rensselaer Large Logo RGB-White.png"/>
          <p:cNvPicPr preferRelativeResize="0"/>
          <p:nvPr userDrawn="1"/>
        </p:nvPicPr>
        <p:blipFill rotWithShape="1">
          <a:blip r:embed="rId3">
            <a:alphaModFix/>
          </a:blip>
          <a:srcRect/>
          <a:stretch/>
        </p:blipFill>
        <p:spPr>
          <a:xfrm>
            <a:off x="310403" y="4720621"/>
            <a:ext cx="1600591" cy="298871"/>
          </a:xfrm>
          <a:prstGeom prst="rect">
            <a:avLst/>
          </a:prstGeom>
          <a:noFill/>
          <a:ln>
            <a:noFill/>
          </a:ln>
        </p:spPr>
      </p:pic>
    </p:spTree>
    <p:extLst>
      <p:ext uri="{BB962C8B-B14F-4D97-AF65-F5344CB8AC3E}">
        <p14:creationId xmlns:p14="http://schemas.microsoft.com/office/powerpoint/2010/main" val="329357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rot="10800000" flipV="1">
            <a:off x="0" y="3790950"/>
            <a:ext cx="9144000" cy="135255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a:lstStyle/>
          <a:p>
            <a:pPr marL="215504" defTabSz="685800">
              <a:tabLst>
                <a:tab pos="8788004" algn="r"/>
              </a:tabLst>
              <a:defRPr/>
            </a:pPr>
            <a:endParaRPr lang="en-US" sz="14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0" y="0"/>
            <a:ext cx="9144000" cy="137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13">
              <a:solidFill>
                <a:prstClr val="white"/>
              </a:solidFill>
            </a:endParaRPr>
          </a:p>
        </p:txBody>
      </p:sp>
      <p:sp>
        <p:nvSpPr>
          <p:cNvPr id="6" name="Rectangle 5"/>
          <p:cNvSpPr/>
          <p:nvPr/>
        </p:nvSpPr>
        <p:spPr>
          <a:xfrm>
            <a:off x="0" y="3714750"/>
            <a:ext cx="9144000" cy="762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endParaRPr>
          </a:p>
        </p:txBody>
      </p:sp>
      <p:pic>
        <p:nvPicPr>
          <p:cNvPr id="7"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223838"/>
            <a:ext cx="38671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377387"/>
            <a:ext cx="8401050" cy="1099113"/>
          </a:xfrm>
        </p:spPr>
        <p:txBody>
          <a:bodyPr anchor="b">
            <a:normAutofit/>
          </a:bodyPr>
          <a:lstStyle>
            <a:lvl1pPr algn="l">
              <a:defRPr sz="4000">
                <a:solidFill>
                  <a:srgbClr val="002D73"/>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2628337"/>
            <a:ext cx="8401050" cy="911087"/>
          </a:xfrm>
        </p:spPr>
        <p:txBody>
          <a:bodyPr>
            <a:normAutofit/>
          </a:bodyPr>
          <a:lstStyle>
            <a:lvl1pPr marL="0" indent="0" algn="l">
              <a:buNone/>
              <a:defRPr sz="2800" b="1">
                <a:solidFill>
                  <a:srgbClr val="64656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887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322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137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13">
              <a:solidFill>
                <a:prstClr val="white"/>
              </a:solidFill>
            </a:endParaRPr>
          </a:p>
        </p:txBody>
      </p:sp>
      <p:sp>
        <p:nvSpPr>
          <p:cNvPr id="5" name="Rectangle 4"/>
          <p:cNvSpPr/>
          <p:nvPr/>
        </p:nvSpPr>
        <p:spPr>
          <a:xfrm rot="10800000" flipV="1">
            <a:off x="0" y="115888"/>
            <a:ext cx="9144000" cy="22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rIns="274320" anchor="ctr"/>
          <a:lstStyle/>
          <a:p>
            <a:pPr marL="215504" defTabSz="685800">
              <a:tabLst>
                <a:tab pos="8750300" algn="r"/>
              </a:tabLst>
              <a:defRPr/>
            </a:pPr>
            <a:r>
              <a:rPr lang="en-US" sz="1200" b="1" dirty="0">
                <a:solidFill>
                  <a:srgbClr val="002D73"/>
                </a:solidFill>
                <a:latin typeface="Arial" panose="020B0604020202020204" pitchFamily="34" charset="0"/>
                <a:cs typeface="Arial" panose="020B0604020202020204" pitchFamily="34" charset="0"/>
              </a:rPr>
              <a:t>	</a:t>
            </a:r>
            <a:fld id="{D944D372-5F5F-4091-B617-D8A62CAA4521}" type="slidenum">
              <a:rPr lang="en-US" sz="1200" b="1">
                <a:solidFill>
                  <a:srgbClr val="002D73"/>
                </a:solidFill>
                <a:latin typeface="Arial" panose="020B0604020202020204" pitchFamily="34" charset="0"/>
                <a:cs typeface="Arial" panose="020B0604020202020204" pitchFamily="34" charset="0"/>
              </a:rPr>
              <a:pPr marL="215504" defTabSz="685800">
                <a:tabLst>
                  <a:tab pos="8750300"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6" name="Rectangle 5"/>
          <p:cNvSpPr/>
          <p:nvPr/>
        </p:nvSpPr>
        <p:spPr>
          <a:xfrm>
            <a:off x="0" y="1539875"/>
            <a:ext cx="5334000" cy="8255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endParaRPr>
          </a:p>
        </p:txBody>
      </p:sp>
      <p:sp>
        <p:nvSpPr>
          <p:cNvPr id="2" name="Title 1"/>
          <p:cNvSpPr>
            <a:spLocks noGrp="1"/>
          </p:cNvSpPr>
          <p:nvPr>
            <p:ph type="title"/>
          </p:nvPr>
        </p:nvSpPr>
        <p:spPr>
          <a:xfrm>
            <a:off x="1" y="1621847"/>
            <a:ext cx="5334000" cy="2702503"/>
          </a:xfrm>
          <a:solidFill>
            <a:srgbClr val="002D73"/>
          </a:solidFill>
        </p:spPr>
        <p:txBody>
          <a:bodyPr lIns="512064" tIns="228600" rIns="365760" anchor="t">
            <a:norm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5780" y="3291840"/>
            <a:ext cx="4511040" cy="891540"/>
          </a:xfrm>
        </p:spPr>
        <p:txBody>
          <a:bodyPr>
            <a:normAutofit/>
          </a:bodyPr>
          <a:lstStyle>
            <a:lvl1pPr marL="0" indent="0">
              <a:buNone/>
              <a:defRPr sz="2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675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2"/>
            <a:ext cx="8610600" cy="91966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7650" y="1428461"/>
            <a:ext cx="4167188"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9901" y="1428461"/>
            <a:ext cx="4138349"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298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3"/>
            <a:ext cx="8610600" cy="9196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7650" y="1428461"/>
            <a:ext cx="4035715" cy="617934"/>
          </a:xfrm>
        </p:spPr>
        <p:txBody>
          <a:bodyPr anchor="ctr">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0" y="2144027"/>
            <a:ext cx="4035715"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5906" y="1428461"/>
            <a:ext cx="4042345" cy="617934"/>
          </a:xfrm>
        </p:spPr>
        <p:txBody>
          <a:bodyPr anchor="ctr">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6" y="2144027"/>
            <a:ext cx="4042344"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06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1"/>
            <a:ext cx="8610600" cy="919960"/>
          </a:xfrm>
        </p:spPr>
        <p:txBody>
          <a:bodyPr/>
          <a:lstStyle/>
          <a:p>
            <a:r>
              <a:rPr lang="en-US"/>
              <a:t>Click to edit Master title style</a:t>
            </a:r>
            <a:endParaRPr lang="en-US" dirty="0"/>
          </a:p>
        </p:txBody>
      </p:sp>
    </p:spTree>
    <p:extLst>
      <p:ext uri="{BB962C8B-B14F-4D97-AF65-F5344CB8AC3E}">
        <p14:creationId xmlns:p14="http://schemas.microsoft.com/office/powerpoint/2010/main" val="881639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5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468456" y="1464268"/>
            <a:ext cx="8207088" cy="274004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Name of Presenter / Event or Location</a:t>
            </a:r>
            <a:endParaRPr lang="en-US" dirty="0"/>
          </a:p>
        </p:txBody>
      </p:sp>
      <p:sp>
        <p:nvSpPr>
          <p:cNvPr id="6" name="Slide Number Placeholder 5"/>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baseline="0"/>
            </a:lvl1pPr>
          </a:lstStyle>
          <a:p>
            <a:r>
              <a:rPr lang="en-US" dirty="0"/>
              <a:t>Click to edit Master title style</a:t>
            </a:r>
          </a:p>
        </p:txBody>
      </p:sp>
      <p:sp>
        <p:nvSpPr>
          <p:cNvPr id="3" name="Content Placeholder 2"/>
          <p:cNvSpPr>
            <a:spLocks noGrp="1"/>
          </p:cNvSpPr>
          <p:nvPr>
            <p:ph sz="half" idx="1"/>
          </p:nvPr>
        </p:nvSpPr>
        <p:spPr>
          <a:xfrm>
            <a:off x="468456" y="1461655"/>
            <a:ext cx="4020068" cy="274265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5044" y="1461655"/>
            <a:ext cx="4000500" cy="274265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Name of Presenter / Event or Location</a:t>
            </a:r>
            <a:endParaRPr lang="en-US" dirty="0"/>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Name of Presenter / Event or Location / Date</a:t>
            </a:r>
            <a:endParaRPr lang="en-US" dirty="0"/>
          </a:p>
        </p:txBody>
      </p:sp>
      <p:sp>
        <p:nvSpPr>
          <p:cNvPr id="4" name="Slide Number Placeholder 3"/>
          <p:cNvSpPr>
            <a:spLocks noGrp="1"/>
          </p:cNvSpPr>
          <p:nvPr>
            <p:ph type="sldNum" sz="quarter" idx="11"/>
          </p:nvPr>
        </p:nvSpPr>
        <p:spPr/>
        <p:txBody>
          <a:bodyPr/>
          <a:lstStyle/>
          <a:p>
            <a:fld id="{A4A00DF7-6AE2-7340-9EE1-6F4F020C789C}" type="slidenum">
              <a:rPr lang="en-US" smtClean="0"/>
              <a:pPr/>
              <a:t>‹#›</a:t>
            </a:fld>
            <a:endParaRPr lang="en-US" dirty="0"/>
          </a:p>
        </p:txBody>
      </p:sp>
      <p:sp>
        <p:nvSpPr>
          <p:cNvPr id="8" name="Title 1"/>
          <p:cNvSpPr>
            <a:spLocks noGrp="1"/>
          </p:cNvSpPr>
          <p:nvPr>
            <p:ph type="title"/>
          </p:nvPr>
        </p:nvSpPr>
        <p:spPr>
          <a:xfrm>
            <a:off x="468456" y="507520"/>
            <a:ext cx="8207088" cy="858877"/>
          </a:xfrm>
        </p:spPr>
        <p:txBody>
          <a:bodyPr anchor="t" anchorCtr="0">
            <a:normAutofit/>
          </a:bodyPr>
          <a:lstStyle>
            <a:lvl1pPr>
              <a:defRPr sz="3400" baseline="0"/>
            </a:lvl1pPr>
          </a:lstStyle>
          <a:p>
            <a:r>
              <a:rPr lang="en-US" dirty="0"/>
              <a:t>Click to edit Master title style</a:t>
            </a:r>
          </a:p>
        </p:txBody>
      </p:sp>
      <p:sp>
        <p:nvSpPr>
          <p:cNvPr id="9" name="Content Placeholder 2"/>
          <p:cNvSpPr>
            <a:spLocks noGrp="1"/>
          </p:cNvSpPr>
          <p:nvPr>
            <p:ph sz="half" idx="1"/>
          </p:nvPr>
        </p:nvSpPr>
        <p:spPr>
          <a:xfrm>
            <a:off x="468457" y="1461655"/>
            <a:ext cx="2651616" cy="2742653"/>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3251444" y="1461655"/>
            <a:ext cx="2649324" cy="2742653"/>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12"/>
          </p:nvPr>
        </p:nvSpPr>
        <p:spPr>
          <a:xfrm>
            <a:off x="6023928" y="1461655"/>
            <a:ext cx="2651616" cy="2742653"/>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09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9800" y="509115"/>
            <a:ext cx="8226782" cy="607654"/>
          </a:xfrm>
        </p:spPr>
        <p:txBody>
          <a:bodyPr anchor="t" anchorCtr="0">
            <a:normAutofit/>
          </a:bodyPr>
          <a:lstStyle>
            <a:lvl1pPr>
              <a:defRPr sz="3400" baseline="0"/>
            </a:lvl1pPr>
          </a:lstStyle>
          <a:p>
            <a:r>
              <a:rPr lang="en-US" dirty="0"/>
              <a:t>Click to edit Master title style</a:t>
            </a:r>
          </a:p>
        </p:txBody>
      </p:sp>
      <p:sp>
        <p:nvSpPr>
          <p:cNvPr id="3" name="Text Placeholder 2"/>
          <p:cNvSpPr>
            <a:spLocks noGrp="1"/>
          </p:cNvSpPr>
          <p:nvPr>
            <p:ph type="body" idx="1"/>
          </p:nvPr>
        </p:nvSpPr>
        <p:spPr>
          <a:xfrm>
            <a:off x="459800" y="1260872"/>
            <a:ext cx="3998472" cy="617934"/>
          </a:xfrm>
        </p:spPr>
        <p:txBody>
          <a:bodyPr anchor="t" anchorCtr="0">
            <a:normAutofit/>
          </a:bodyPr>
          <a:lstStyle>
            <a:lvl1pPr marL="0" indent="0">
              <a:buNone/>
              <a:defRPr sz="18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9800" y="1978980"/>
            <a:ext cx="3998472" cy="2225327"/>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8224" y="1260872"/>
            <a:ext cx="4019196" cy="617934"/>
          </a:xfrm>
        </p:spPr>
        <p:txBody>
          <a:bodyPr anchor="t" anchorCtr="0">
            <a:normAutofit/>
          </a:bodyPr>
          <a:lstStyle>
            <a:lvl1pPr marL="0" indent="0">
              <a:buNone/>
              <a:defRPr sz="18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8224" y="1978980"/>
            <a:ext cx="4019196" cy="2225327"/>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Name of Presenter / Event or Location</a:t>
            </a:r>
          </a:p>
        </p:txBody>
      </p:sp>
      <p:sp>
        <p:nvSpPr>
          <p:cNvPr id="9" name="Slide Number Placeholder 8"/>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Name of Presenter / Event or Location</a:t>
            </a:r>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Name of Presenter / Event or Location</a:t>
            </a:r>
          </a:p>
        </p:txBody>
      </p:sp>
      <p:sp>
        <p:nvSpPr>
          <p:cNvPr id="4" name="Slide Number Placeholder 3"/>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4A00DF7-6AE2-7340-9EE1-6F4F020C789C}" type="slidenum">
              <a:rPr lang="en-US" smtClean="0"/>
              <a:pPr/>
              <a:t>‹#›</a:t>
            </a:fld>
            <a:endParaRPr lang="en-US" dirty="0"/>
          </a:p>
        </p:txBody>
      </p:sp>
    </p:spTree>
    <p:extLst>
      <p:ext uri="{BB962C8B-B14F-4D97-AF65-F5344CB8AC3E}">
        <p14:creationId xmlns:p14="http://schemas.microsoft.com/office/powerpoint/2010/main" val="18451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9805" y="342900"/>
            <a:ext cx="3437553" cy="1200150"/>
          </a:xfrm>
        </p:spPr>
        <p:txBody>
          <a:bodyPr anchor="t" anchorCtr="0">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4116305" y="342901"/>
            <a:ext cx="4576106" cy="4052888"/>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9805" y="1699790"/>
            <a:ext cx="3437553" cy="270195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t>Name of Presenter / Event or Location</a:t>
            </a:r>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456" y="507520"/>
            <a:ext cx="8207088" cy="858877"/>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8456" y="1538170"/>
            <a:ext cx="8207088" cy="2662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76670" y="4694837"/>
            <a:ext cx="4611689" cy="273844"/>
          </a:xfrm>
          <a:prstGeom prst="rect">
            <a:avLst/>
          </a:prstGeom>
        </p:spPr>
        <p:txBody>
          <a:bodyPr vert="horz" lIns="91440" tIns="45720" rIns="91440" bIns="45720" rtlCol="0" anchor="t" anchorCtr="0"/>
          <a:lstStyle>
            <a:lvl1pPr algn="r">
              <a:defRPr sz="800" baseline="0">
                <a:solidFill>
                  <a:schemeClr val="bg2">
                    <a:lumMod val="50000"/>
                  </a:schemeClr>
                </a:solidFill>
                <a:latin typeface="Work sans" charset="0"/>
              </a:defRPr>
            </a:lvl1pPr>
          </a:lstStyle>
          <a:p>
            <a:r>
              <a:rPr lang="en-US"/>
              <a:t>Name of Presenter / Event or Location / Date</a:t>
            </a:r>
            <a:endParaRPr lang="en-US" dirty="0"/>
          </a:p>
        </p:txBody>
      </p:sp>
      <p:sp>
        <p:nvSpPr>
          <p:cNvPr id="6" name="Slide Number Placeholder 5"/>
          <p:cNvSpPr>
            <a:spLocks noGrp="1"/>
          </p:cNvSpPr>
          <p:nvPr>
            <p:ph type="sldNum" sz="quarter" idx="4"/>
          </p:nvPr>
        </p:nvSpPr>
        <p:spPr>
          <a:xfrm>
            <a:off x="8588359" y="4694837"/>
            <a:ext cx="361516" cy="273844"/>
          </a:xfrm>
          <a:prstGeom prst="rect">
            <a:avLst/>
          </a:prstGeom>
        </p:spPr>
        <p:txBody>
          <a:bodyPr vert="horz" lIns="91440" tIns="45720" rIns="91440" bIns="45720" rtlCol="0" anchor="t" anchorCtr="0"/>
          <a:lstStyle>
            <a:lvl1pPr algn="r">
              <a:defRPr sz="800" baseline="0">
                <a:solidFill>
                  <a:schemeClr val="bg2">
                    <a:lumMod val="50000"/>
                  </a:schemeClr>
                </a:solidFill>
                <a:latin typeface="Work sans" charset="0"/>
              </a:defRPr>
            </a:lvl1pPr>
          </a:lstStyle>
          <a:p>
            <a:fld id="{A4A00DF7-6AE2-7340-9EE1-6F4F020C789C}" type="slidenum">
              <a:rPr lang="en-US" smtClean="0"/>
              <a:pPr/>
              <a:t>‹#›</a:t>
            </a:fld>
            <a:endParaRPr lang="en-US" dirty="0"/>
          </a:p>
        </p:txBody>
      </p:sp>
      <p:cxnSp>
        <p:nvCxnSpPr>
          <p:cNvPr id="8" name="Straight Connector 7"/>
          <p:cNvCxnSpPr/>
          <p:nvPr userDrawn="1"/>
        </p:nvCxnSpPr>
        <p:spPr>
          <a:xfrm>
            <a:off x="226789" y="4578277"/>
            <a:ext cx="8723087"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301" y="4616009"/>
            <a:ext cx="2717869" cy="472673"/>
          </a:xfrm>
          <a:prstGeom prst="rect">
            <a:avLst/>
          </a:prstGeom>
        </p:spPr>
      </p:pic>
    </p:spTree>
    <p:extLst>
      <p:ext uri="{BB962C8B-B14F-4D97-AF65-F5344CB8AC3E}">
        <p14:creationId xmlns:p14="http://schemas.microsoft.com/office/powerpoint/2010/main" val="248129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1" r:id="rId4"/>
    <p:sldLayoutId id="2147483665" r:id="rId5"/>
    <p:sldLayoutId id="2147483666" r:id="rId6"/>
    <p:sldLayoutId id="2147483667" r:id="rId7"/>
    <p:sldLayoutId id="2147483670" r:id="rId8"/>
    <p:sldLayoutId id="2147483668" r:id="rId9"/>
    <p:sldLayoutId id="2147483669" r:id="rId10"/>
    <p:sldLayoutId id="2147483691" r:id="rId11"/>
  </p:sldLayoutIdLst>
  <p:hf hdr="0"/>
  <p:txStyles>
    <p:titleStyle>
      <a:lvl1pPr algn="l" defTabSz="914400" rtl="0" eaLnBrk="1" latinLnBrk="0" hangingPunct="1">
        <a:lnSpc>
          <a:spcPct val="90000"/>
        </a:lnSpc>
        <a:spcBef>
          <a:spcPct val="0"/>
        </a:spcBef>
        <a:buNone/>
        <a:defRPr sz="3400" b="1" i="0" kern="1200" baseline="0">
          <a:solidFill>
            <a:schemeClr val="tx1">
              <a:lumMod val="85000"/>
              <a:lumOff val="15000"/>
            </a:schemeClr>
          </a:solidFill>
          <a:latin typeface="Work sans"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lumMod val="85000"/>
              <a:lumOff val="15000"/>
            </a:schemeClr>
          </a:solidFill>
          <a:latin typeface="Lora"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85000"/>
              <a:lumOff val="15000"/>
            </a:schemeClr>
          </a:solidFill>
          <a:latin typeface="Lora"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lumMod val="85000"/>
              <a:lumOff val="15000"/>
            </a:schemeClr>
          </a:solidFill>
          <a:latin typeface="Lora"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85000"/>
              <a:lumOff val="15000"/>
            </a:schemeClr>
          </a:solidFill>
          <a:latin typeface="Lora"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85000"/>
              <a:lumOff val="15000"/>
            </a:schemeClr>
          </a:solidFill>
          <a:latin typeface="Lora"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rot="10800000" flipV="1">
            <a:off x="0" y="60325"/>
            <a:ext cx="9144000" cy="30162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anchor="ctr"/>
          <a:lstStyle/>
          <a:p>
            <a:pPr marL="215504" defTabSz="685800">
              <a:tabLst>
                <a:tab pos="8750300" algn="r"/>
              </a:tabLst>
              <a:defRPr/>
            </a:pPr>
            <a:r>
              <a:rPr lang="en-US" sz="1200" b="1" dirty="0">
                <a:solidFill>
                  <a:prstClr val="white"/>
                </a:solidFill>
                <a:latin typeface="Arial" panose="020B0604020202020204" pitchFamily="34" charset="0"/>
                <a:cs typeface="Arial" panose="020B0604020202020204" pitchFamily="34" charset="0"/>
              </a:rPr>
              <a:t>	</a:t>
            </a:r>
          </a:p>
        </p:txBody>
      </p:sp>
      <p:sp>
        <p:nvSpPr>
          <p:cNvPr id="1027" name="Title Placeholder 1"/>
          <p:cNvSpPr>
            <a:spLocks noGrp="1"/>
          </p:cNvSpPr>
          <p:nvPr>
            <p:ph type="title"/>
          </p:nvPr>
        </p:nvSpPr>
        <p:spPr bwMode="auto">
          <a:xfrm>
            <a:off x="247650" y="508000"/>
            <a:ext cx="86106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247650" y="1428750"/>
            <a:ext cx="86106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6032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13">
              <a:solidFill>
                <a:prstClr val="white"/>
              </a:solidFill>
            </a:endParaRPr>
          </a:p>
        </p:txBody>
      </p:sp>
      <p:pic>
        <p:nvPicPr>
          <p:cNvPr id="1030" name="Picture 10"/>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78650" y="4443413"/>
            <a:ext cx="184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4279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l" defTabSz="685800" rtl="0" eaLnBrk="1" fontAlgn="base" hangingPunct="1">
        <a:lnSpc>
          <a:spcPct val="90000"/>
        </a:lnSpc>
        <a:spcBef>
          <a:spcPct val="0"/>
        </a:spcBef>
        <a:spcAft>
          <a:spcPct val="0"/>
        </a:spcAft>
        <a:defRPr sz="3200" b="1" kern="1200">
          <a:solidFill>
            <a:srgbClr val="002D73"/>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9pPr>
    </p:titleStyle>
    <p:bodyStyle>
      <a:lvl1pPr algn="l" defTabSz="685800" rtl="0" eaLnBrk="1" fontAlgn="base" hangingPunct="1">
        <a:spcBef>
          <a:spcPct val="0"/>
        </a:spcBef>
        <a:spcAft>
          <a:spcPts val="600"/>
        </a:spcAft>
        <a:defRPr sz="2400" kern="1200">
          <a:solidFill>
            <a:srgbClr val="646569"/>
          </a:solidFill>
          <a:latin typeface="Arial" panose="020B0604020202020204" pitchFamily="34" charset="0"/>
          <a:ea typeface="+mn-ea"/>
          <a:cs typeface="Arial" panose="020B0604020202020204" pitchFamily="34" charset="0"/>
        </a:defRPr>
      </a:lvl1pPr>
      <a:lvl2pPr marL="171450" indent="-171450" algn="l" defTabSz="685800" rtl="0" eaLnBrk="1" fontAlgn="base" hangingPunct="1">
        <a:spcBef>
          <a:spcPct val="0"/>
        </a:spcBef>
        <a:spcAft>
          <a:spcPts val="600"/>
        </a:spcAft>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2pPr>
      <a:lvl3pPr marL="342900" indent="-171450" algn="l" defTabSz="685800" rtl="0" eaLnBrk="1" fontAlgn="base" hangingPunct="1">
        <a:spcBef>
          <a:spcPct val="0"/>
        </a:spcBef>
        <a:spcAft>
          <a:spcPts val="600"/>
        </a:spcAft>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3pPr>
      <a:lvl4pPr marL="473075" indent="-128588" algn="l" defTabSz="685800" rtl="0" eaLnBrk="1" fontAlgn="base" hangingPunct="1">
        <a:spcBef>
          <a:spcPct val="0"/>
        </a:spcBef>
        <a:spcAft>
          <a:spcPts val="600"/>
        </a:spcAft>
        <a:buSzPct val="75000"/>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600075" indent="-128588" algn="l" defTabSz="685800" rtl="0" eaLnBrk="1" fontAlgn="base" hangingPunct="1">
        <a:spcBef>
          <a:spcPct val="0"/>
        </a:spcBef>
        <a:spcAft>
          <a:spcPts val="600"/>
        </a:spcAft>
        <a:buSzPct val="75000"/>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yserda.ny.gov/All-Programs/Programs/ChargeN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nationalgridus.com/Upstate-NY-Business/Energy-Saving-Programs/Electric-Vehicle-Charging-Station-Progra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dec.ny.gov/energy/109181.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hyperlink" Target="http://www.hudsonestuaryresilience.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limatesmart.ny.gov/" TargetMode="Externa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ownofng.com/boards-committees/comprehensive-plan/final-plan-december-2009/"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4A00DF7-6AE2-7340-9EE1-6F4F020C789C}" type="slidenum">
              <a:rPr lang="en-US" smtClean="0"/>
              <a:pPr/>
              <a:t>1</a:t>
            </a:fld>
            <a:endParaRPr lang="en-US" dirty="0"/>
          </a:p>
        </p:txBody>
      </p:sp>
      <p:pic>
        <p:nvPicPr>
          <p:cNvPr id="5" name="Picture 4" descr="cu screen b31b1b.psd"/>
          <p:cNvPicPr>
            <a:picLocks noChangeAspect="1"/>
          </p:cNvPicPr>
          <p:nvPr/>
        </p:nvPicPr>
        <p:blipFill rotWithShape="1">
          <a:blip r:embed="rId3" cstate="print">
            <a:extLst>
              <a:ext uri="{28A0092B-C50C-407E-A947-70E740481C1C}">
                <a14:useLocalDpi xmlns:a14="http://schemas.microsoft.com/office/drawing/2010/main" val="0"/>
              </a:ext>
            </a:extLst>
          </a:blip>
          <a:srcRect r="70374"/>
          <a:stretch/>
        </p:blipFill>
        <p:spPr>
          <a:xfrm>
            <a:off x="7808931" y="4610352"/>
            <a:ext cx="493731" cy="452239"/>
          </a:xfrm>
          <a:prstGeom prst="rect">
            <a:avLst/>
          </a:prstGeom>
        </p:spPr>
      </p:pic>
      <p:sp>
        <p:nvSpPr>
          <p:cNvPr id="2" name="TextBox 1"/>
          <p:cNvSpPr txBox="1"/>
          <p:nvPr/>
        </p:nvSpPr>
        <p:spPr>
          <a:xfrm>
            <a:off x="3014302" y="4600926"/>
            <a:ext cx="2953472" cy="461665"/>
          </a:xfrm>
          <a:prstGeom prst="rect">
            <a:avLst/>
          </a:prstGeom>
          <a:noFill/>
        </p:spPr>
        <p:txBody>
          <a:bodyPr wrap="square" rtlCol="0">
            <a:spAutoFit/>
          </a:bodyPr>
          <a:lstStyle/>
          <a:p>
            <a:pPr algn="ctr"/>
            <a:r>
              <a:rPr lang="en-US" sz="2400" dirty="0">
                <a:latin typeface="Palatino Linotype" panose="02040502050505030304" pitchFamily="18" charset="0"/>
                <a:ea typeface="Roboto" panose="02000000000000000000" pitchFamily="2" charset="0"/>
              </a:rPr>
              <a:t>Rensselaer County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180" y="3455693"/>
            <a:ext cx="1001187" cy="1065058"/>
          </a:xfrm>
          <a:prstGeom prst="rect">
            <a:avLst/>
          </a:prstGeom>
        </p:spPr>
      </p:pic>
      <p:sp>
        <p:nvSpPr>
          <p:cNvPr id="8" name="TextBox 7"/>
          <p:cNvSpPr txBox="1"/>
          <p:nvPr/>
        </p:nvSpPr>
        <p:spPr>
          <a:xfrm>
            <a:off x="2891480" y="3634279"/>
            <a:ext cx="2948865" cy="707886"/>
          </a:xfrm>
          <a:prstGeom prst="rect">
            <a:avLst/>
          </a:prstGeom>
          <a:noFill/>
        </p:spPr>
        <p:txBody>
          <a:bodyPr wrap="square" rtlCol="0">
            <a:spAutoFit/>
          </a:bodyPr>
          <a:lstStyle/>
          <a:p>
            <a:pPr algn="ctr"/>
            <a:r>
              <a:rPr lang="en-US" sz="2000" b="1" dirty="0"/>
              <a:t>The Town of North Greenbush</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356" y="253272"/>
            <a:ext cx="4819520" cy="309826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156" y="301496"/>
            <a:ext cx="3904200" cy="3001814"/>
          </a:xfrm>
          <a:prstGeom prst="rect">
            <a:avLst/>
          </a:prstGeom>
        </p:spPr>
      </p:pic>
    </p:spTree>
    <p:extLst>
      <p:ext uri="{BB962C8B-B14F-4D97-AF65-F5344CB8AC3E}">
        <p14:creationId xmlns:p14="http://schemas.microsoft.com/office/powerpoint/2010/main" val="74772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5"/>
          <p:cNvSpPr txBox="1">
            <a:spLocks noGrp="1"/>
          </p:cNvSpPr>
          <p:nvPr>
            <p:ph type="title"/>
          </p:nvPr>
        </p:nvSpPr>
        <p:spPr>
          <a:xfrm>
            <a:off x="701314" y="0"/>
            <a:ext cx="7621781" cy="580862"/>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accent1"/>
              </a:buClr>
              <a:buSzPts val="3400"/>
            </a:pPr>
            <a:r>
              <a:rPr lang="en-US" sz="2600" dirty="0"/>
              <a:t>Deliverables &amp; Outcomes</a:t>
            </a:r>
            <a:endParaRPr sz="2600" dirty="0"/>
          </a:p>
        </p:txBody>
      </p:sp>
      <p:sp>
        <p:nvSpPr>
          <p:cNvPr id="219" name="Google Shape;219;p25"/>
          <p:cNvSpPr txBox="1">
            <a:spLocks noGrp="1"/>
          </p:cNvSpPr>
          <p:nvPr>
            <p:ph type="body" idx="1"/>
          </p:nvPr>
        </p:nvSpPr>
        <p:spPr>
          <a:xfrm>
            <a:off x="277681" y="580862"/>
            <a:ext cx="8866319" cy="4157773"/>
          </a:xfrm>
          <a:prstGeom prst="rect">
            <a:avLst/>
          </a:prstGeom>
          <a:noFill/>
          <a:ln>
            <a:noFill/>
          </a:ln>
        </p:spPr>
        <p:txBody>
          <a:bodyPr spcFirstLastPara="1" vert="horz" wrap="square" lIns="68569" tIns="34275" rIns="68569" bIns="34275" rtlCol="0" anchor="t" anchorCtr="0">
            <a:noAutofit/>
          </a:bodyPr>
          <a:lstStyle/>
          <a:p>
            <a:pPr marL="157734" indent="-157734">
              <a:spcBef>
                <a:spcPts val="0"/>
              </a:spcBef>
              <a:buClr>
                <a:schemeClr val="dk1"/>
              </a:buClr>
              <a:buSzPts val="2800"/>
            </a:pPr>
            <a:r>
              <a:rPr lang="en-US" sz="1800" dirty="0"/>
              <a:t>Completed CSRP Tool</a:t>
            </a:r>
          </a:p>
          <a:p>
            <a:pPr marL="157734" indent="-157734">
              <a:spcBef>
                <a:spcPts val="825"/>
              </a:spcBef>
              <a:buClr>
                <a:schemeClr val="dk1"/>
              </a:buClr>
              <a:buSzPts val="2800"/>
            </a:pPr>
            <a:r>
              <a:rPr lang="en-US" sz="1800" dirty="0"/>
              <a:t>Identify gaps in existing plans and policies</a:t>
            </a:r>
          </a:p>
          <a:p>
            <a:pPr marL="157734" indent="-157734">
              <a:spcBef>
                <a:spcPts val="825"/>
              </a:spcBef>
              <a:buClr>
                <a:schemeClr val="dk1"/>
              </a:buClr>
              <a:buSzPts val="2800"/>
            </a:pPr>
            <a:r>
              <a:rPr lang="en-US" sz="1800" dirty="0"/>
              <a:t>Next Steps - Recommendations </a:t>
            </a:r>
          </a:p>
          <a:p>
            <a:pPr marL="0" indent="0">
              <a:spcBef>
                <a:spcPts val="825"/>
              </a:spcBef>
              <a:buClr>
                <a:schemeClr val="dk1"/>
              </a:buClr>
              <a:buSzPts val="2800"/>
              <a:buNone/>
            </a:pPr>
            <a:r>
              <a:rPr lang="en-US" sz="1800" dirty="0"/>
              <a:t>	     The Team!</a:t>
            </a:r>
          </a:p>
          <a:p>
            <a:pPr marL="0" indent="0">
              <a:spcBef>
                <a:spcPts val="825"/>
              </a:spcBef>
              <a:buClr>
                <a:schemeClr val="dk1"/>
              </a:buClr>
              <a:buSzPts val="2800"/>
              <a:buNone/>
            </a:pPr>
            <a:r>
              <a:rPr lang="en-US" sz="1300" dirty="0"/>
              <a:t>Mary Frances Sabo – Town Councilwoman &amp; </a:t>
            </a:r>
          </a:p>
          <a:p>
            <a:pPr marL="0" indent="0">
              <a:spcBef>
                <a:spcPts val="825"/>
              </a:spcBef>
              <a:buClr>
                <a:schemeClr val="dk1"/>
              </a:buClr>
              <a:buSzPts val="2800"/>
              <a:buNone/>
            </a:pPr>
            <a:r>
              <a:rPr lang="en-US" sz="1300" dirty="0"/>
              <a:t>Chair of the Climate Smart Committee</a:t>
            </a:r>
          </a:p>
          <a:p>
            <a:pPr marL="0" indent="0">
              <a:spcBef>
                <a:spcPts val="825"/>
              </a:spcBef>
              <a:buClr>
                <a:schemeClr val="dk1"/>
              </a:buClr>
              <a:buSzPts val="2800"/>
              <a:buNone/>
            </a:pPr>
            <a:r>
              <a:rPr lang="en-US" sz="1300" dirty="0"/>
              <a:t>Michael Miner – Town Building Department Coordinator</a:t>
            </a:r>
          </a:p>
          <a:p>
            <a:pPr marL="0" indent="0">
              <a:spcBef>
                <a:spcPts val="825"/>
              </a:spcBef>
              <a:buClr>
                <a:schemeClr val="dk1"/>
              </a:buClr>
              <a:buSzPts val="2800"/>
              <a:buNone/>
            </a:pPr>
            <a:r>
              <a:rPr lang="en-US" sz="1300" dirty="0"/>
              <a:t>Eric Westfall – Town Engineer</a:t>
            </a:r>
          </a:p>
          <a:p>
            <a:pPr marL="0" indent="0">
              <a:spcBef>
                <a:spcPts val="825"/>
              </a:spcBef>
              <a:buClr>
                <a:schemeClr val="dk1"/>
              </a:buClr>
              <a:buSzPts val="2800"/>
              <a:buNone/>
            </a:pPr>
            <a:r>
              <a:rPr lang="en-US" sz="1300" dirty="0"/>
              <a:t>David Wilson – Town Planning Board Member</a:t>
            </a:r>
          </a:p>
          <a:p>
            <a:pPr marL="0" indent="0">
              <a:spcBef>
                <a:spcPts val="825"/>
              </a:spcBef>
              <a:buClr>
                <a:schemeClr val="dk1"/>
              </a:buClr>
              <a:buSzPts val="2800"/>
              <a:buNone/>
            </a:pPr>
            <a:r>
              <a:rPr lang="en-US" sz="1300" dirty="0"/>
              <a:t>Mark Premo – Highway Superintendent</a:t>
            </a:r>
          </a:p>
          <a:p>
            <a:pPr marL="0" indent="0">
              <a:spcBef>
                <a:spcPts val="825"/>
              </a:spcBef>
              <a:buClr>
                <a:schemeClr val="dk1"/>
              </a:buClr>
              <a:buSzPts val="2800"/>
              <a:buNone/>
            </a:pPr>
            <a:r>
              <a:rPr lang="en-US" sz="1300" dirty="0"/>
              <a:t>John Greaves – Climate Smart Committee Member</a:t>
            </a:r>
          </a:p>
          <a:p>
            <a:pPr marL="0" indent="0">
              <a:spcBef>
                <a:spcPts val="825"/>
              </a:spcBef>
              <a:buClr>
                <a:schemeClr val="dk1"/>
              </a:buClr>
              <a:buSzPts val="2800"/>
              <a:buNone/>
            </a:pPr>
            <a:r>
              <a:rPr lang="en-US" sz="1300" dirty="0"/>
              <a:t>Morgan </a:t>
            </a:r>
            <a:r>
              <a:rPr lang="en-US" sz="1300" dirty="0" err="1"/>
              <a:t>Ruthman</a:t>
            </a:r>
            <a:r>
              <a:rPr lang="en-US" sz="1300" dirty="0"/>
              <a:t> – Climate Smart Committee Member</a:t>
            </a:r>
          </a:p>
          <a:p>
            <a:pPr marL="0" indent="0">
              <a:spcBef>
                <a:spcPts val="825"/>
              </a:spcBef>
              <a:buClr>
                <a:schemeClr val="dk1"/>
              </a:buClr>
              <a:buSzPts val="2800"/>
              <a:buNone/>
            </a:pPr>
            <a:r>
              <a:rPr lang="en-US" sz="1300" dirty="0"/>
              <a:t>Karl Lampson – Climate Smart Committee Member </a:t>
            </a:r>
          </a:p>
          <a:p>
            <a:pPr marL="0" indent="0">
              <a:spcBef>
                <a:spcPts val="825"/>
              </a:spcBef>
              <a:buClr>
                <a:schemeClr val="dk1"/>
              </a:buClr>
              <a:buSzPts val="2800"/>
              <a:buNone/>
            </a:pPr>
            <a:r>
              <a:rPr lang="en-US" sz="1300" dirty="0"/>
              <a:t>Scott Noel – Climate Smart Committee Member</a:t>
            </a:r>
          </a:p>
          <a:p>
            <a:pPr marL="0" indent="0">
              <a:spcBef>
                <a:spcPts val="825"/>
              </a:spcBef>
              <a:buClr>
                <a:schemeClr val="dk1"/>
              </a:buClr>
              <a:buSzPts val="2800"/>
              <a:buNone/>
            </a:pPr>
            <a:endParaRPr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015" y="105215"/>
            <a:ext cx="3526920" cy="4491619"/>
          </a:xfrm>
          <a:prstGeom prst="rect">
            <a:avLst/>
          </a:prstGeom>
        </p:spPr>
      </p:pic>
    </p:spTree>
    <p:extLst>
      <p:ext uri="{BB962C8B-B14F-4D97-AF65-F5344CB8AC3E}">
        <p14:creationId xmlns:p14="http://schemas.microsoft.com/office/powerpoint/2010/main" val="294043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56" y="278920"/>
            <a:ext cx="8207088" cy="858877"/>
          </a:xfrm>
        </p:spPr>
        <p:txBody>
          <a:bodyPr>
            <a:normAutofit fontScale="90000"/>
          </a:bodyPr>
          <a:lstStyle/>
          <a:p>
            <a:r>
              <a:rPr lang="en-US" dirty="0"/>
              <a:t>Climate Resilience Strengths </a:t>
            </a:r>
            <a:br>
              <a:rPr lang="en-US" dirty="0"/>
            </a:br>
            <a:r>
              <a:rPr lang="en-US" dirty="0">
                <a:solidFill>
                  <a:srgbClr val="0070C0"/>
                </a:solidFill>
              </a:rPr>
              <a:t>Town of North Greenbush </a:t>
            </a:r>
            <a:br>
              <a:rPr lang="en-US" dirty="0"/>
            </a:br>
            <a:endParaRPr lang="en-US" dirty="0"/>
          </a:p>
        </p:txBody>
      </p:sp>
      <p:sp>
        <p:nvSpPr>
          <p:cNvPr id="4" name="Footer Placeholder 3"/>
          <p:cNvSpPr>
            <a:spLocks noGrp="1"/>
          </p:cNvSpPr>
          <p:nvPr>
            <p:ph type="ftr" sz="quarter" idx="11"/>
          </p:nvPr>
        </p:nvSpPr>
        <p:spPr/>
        <p:txBody>
          <a:bodyPr/>
          <a:lstStyle/>
          <a:p>
            <a:r>
              <a:rPr lang="en-US" dirty="0"/>
              <a:t>North Greenbush 2020</a:t>
            </a:r>
          </a:p>
        </p:txBody>
      </p:sp>
      <p:sp>
        <p:nvSpPr>
          <p:cNvPr id="5" name="Slide Number Placeholder 4"/>
          <p:cNvSpPr>
            <a:spLocks noGrp="1"/>
          </p:cNvSpPr>
          <p:nvPr>
            <p:ph type="sldNum" sz="quarter" idx="12"/>
          </p:nvPr>
        </p:nvSpPr>
        <p:spPr/>
        <p:txBody>
          <a:bodyPr/>
          <a:lstStyle/>
          <a:p>
            <a:fld id="{A4A00DF7-6AE2-7340-9EE1-6F4F020C789C}" type="slidenum">
              <a:rPr lang="en-US" smtClean="0"/>
              <a:t>11</a:t>
            </a:fld>
            <a:endParaRPr lang="en-US" dirty="0"/>
          </a:p>
        </p:txBody>
      </p:sp>
      <p:sp>
        <p:nvSpPr>
          <p:cNvPr id="3" name="Content Placeholder 2"/>
          <p:cNvSpPr>
            <a:spLocks noGrp="1"/>
          </p:cNvSpPr>
          <p:nvPr>
            <p:ph idx="1"/>
          </p:nvPr>
        </p:nvSpPr>
        <p:spPr>
          <a:xfrm>
            <a:off x="468456" y="1285103"/>
            <a:ext cx="8207088" cy="3409734"/>
          </a:xfrm>
          <a:solidFill>
            <a:schemeClr val="bg1">
              <a:lumMod val="95000"/>
            </a:schemeClr>
          </a:solidFill>
        </p:spPr>
        <p:txBody>
          <a:bodyPr>
            <a:normAutofit/>
          </a:bodyPr>
          <a:lstStyle/>
          <a:p>
            <a:r>
              <a:rPr lang="en-US" sz="1900" dirty="0"/>
              <a:t>The Town has taken the Climate Smart Pledge and has a motivated Climate Smart Committee.  </a:t>
            </a:r>
          </a:p>
          <a:p>
            <a:r>
              <a:rPr lang="en-US" sz="1900" dirty="0"/>
              <a:t>Town is part of the National Flood Insurance Program and tracks repetitive loss properties</a:t>
            </a:r>
          </a:p>
          <a:p>
            <a:r>
              <a:rPr lang="en-US" sz="1900" dirty="0"/>
              <a:t>2020 Updated County Multi-Jurisdictional Hazard Mitigation Plan  </a:t>
            </a:r>
          </a:p>
          <a:p>
            <a:r>
              <a:rPr lang="en-US" sz="1900" dirty="0"/>
              <a:t>Local Waterfront Revitalization Plan filed (1990)</a:t>
            </a:r>
          </a:p>
          <a:p>
            <a:r>
              <a:rPr lang="en-US" sz="1900" dirty="0"/>
              <a:t>Knowledgeable and hard working Town staff and Elected Officials dedicated to Strengthening the Town of North Greenbush.</a:t>
            </a:r>
          </a:p>
          <a:p>
            <a:r>
              <a:rPr lang="en-US" sz="1900" dirty="0"/>
              <a:t>Strong relationship with the RPI Tech Park (critical due to proximity to the Hudson River).</a:t>
            </a:r>
          </a:p>
          <a:p>
            <a:endParaRPr lang="en-US" sz="1900"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5389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             </a:t>
            </a:r>
            <a:r>
              <a:rPr lang="en-US" dirty="0"/>
              <a:t>North Greenbush 2020</a:t>
            </a:r>
          </a:p>
        </p:txBody>
      </p:sp>
      <p:sp>
        <p:nvSpPr>
          <p:cNvPr id="5" name="Slide Number Placeholder 4"/>
          <p:cNvSpPr>
            <a:spLocks noGrp="1"/>
          </p:cNvSpPr>
          <p:nvPr>
            <p:ph type="sldNum" sz="quarter" idx="12"/>
          </p:nvPr>
        </p:nvSpPr>
        <p:spPr/>
        <p:txBody>
          <a:bodyPr/>
          <a:lstStyle/>
          <a:p>
            <a:fld id="{A4A00DF7-6AE2-7340-9EE1-6F4F020C789C}" type="slidenum">
              <a:rPr lang="en-US" smtClean="0"/>
              <a:t>12</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0981" y="548546"/>
            <a:ext cx="7151508" cy="4022724"/>
          </a:xfrm>
        </p:spPr>
      </p:pic>
      <p:sp>
        <p:nvSpPr>
          <p:cNvPr id="9" name="TextBox 8"/>
          <p:cNvSpPr txBox="1"/>
          <p:nvPr/>
        </p:nvSpPr>
        <p:spPr>
          <a:xfrm>
            <a:off x="2545476" y="117431"/>
            <a:ext cx="4282519" cy="523220"/>
          </a:xfrm>
          <a:prstGeom prst="rect">
            <a:avLst/>
          </a:prstGeom>
          <a:noFill/>
        </p:spPr>
        <p:txBody>
          <a:bodyPr wrap="none" rtlCol="0">
            <a:spAutoFit/>
          </a:bodyPr>
          <a:lstStyle/>
          <a:p>
            <a:r>
              <a:rPr lang="en-US" sz="2800" dirty="0"/>
              <a:t>Rensselaer Technology Park</a:t>
            </a:r>
          </a:p>
        </p:txBody>
      </p:sp>
    </p:spTree>
    <p:extLst>
      <p:ext uri="{BB962C8B-B14F-4D97-AF65-F5344CB8AC3E}">
        <p14:creationId xmlns:p14="http://schemas.microsoft.com/office/powerpoint/2010/main" val="384856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132142"/>
            <a:ext cx="9144000" cy="349609"/>
          </a:xfrm>
          <a:prstGeom prst="rect">
            <a:avLst/>
          </a:prstGeom>
        </p:spPr>
        <p:txBody>
          <a:bodyPr/>
          <a:lstStyle/>
          <a:p>
            <a:pPr>
              <a:spcBef>
                <a:spcPct val="20000"/>
              </a:spcBef>
              <a:spcAft>
                <a:spcPts val="1350"/>
              </a:spcAft>
            </a:pPr>
            <a:r>
              <a:rPr lang="en-US" altLang="en-US" sz="1350" spc="75" dirty="0">
                <a:solidFill>
                  <a:srgbClr val="9EA2A2"/>
                </a:solidFill>
                <a:ea typeface="+mn-ea"/>
                <a:cs typeface="+mn-cs"/>
              </a:rPr>
              <a:t>RPI Technology Park (RTP) Climate Smart Practices </a:t>
            </a:r>
          </a:p>
        </p:txBody>
      </p:sp>
      <p:sp>
        <p:nvSpPr>
          <p:cNvPr id="5" name="Text Placeholder 4"/>
          <p:cNvSpPr txBox="1">
            <a:spLocks/>
          </p:cNvSpPr>
          <p:nvPr/>
        </p:nvSpPr>
        <p:spPr>
          <a:xfrm>
            <a:off x="1265664" y="729220"/>
            <a:ext cx="4721976" cy="295821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spcBef>
                <a:spcPts val="0"/>
              </a:spcBef>
              <a:buNone/>
              <a:defRPr/>
            </a:pPr>
            <a:endParaRPr lang="en-US" sz="1200" cap="all" dirty="0">
              <a:solidFill>
                <a:prstClr val="black"/>
              </a:solidFill>
              <a:effectLst>
                <a:outerShdw blurRad="38100" dist="38100" dir="2700000" algn="tl">
                  <a:srgbClr val="000000">
                    <a:alpha val="43137"/>
                  </a:srgbClr>
                </a:outerShdw>
              </a:effectLst>
              <a:latin typeface="Arial"/>
            </a:endParaRPr>
          </a:p>
        </p:txBody>
      </p:sp>
      <p:sp>
        <p:nvSpPr>
          <p:cNvPr id="4" name="Rectangle 3"/>
          <p:cNvSpPr/>
          <p:nvPr/>
        </p:nvSpPr>
        <p:spPr>
          <a:xfrm>
            <a:off x="268357" y="593963"/>
            <a:ext cx="8274326" cy="4154984"/>
          </a:xfrm>
          <a:prstGeom prst="rect">
            <a:avLst/>
          </a:prstGeom>
        </p:spPr>
        <p:txBody>
          <a:bodyPr wrap="square">
            <a:spAutoFit/>
          </a:bodyPr>
          <a:lstStyle/>
          <a:p>
            <a:pPr>
              <a:defRPr/>
            </a:pPr>
            <a:r>
              <a:rPr lang="en-US" sz="1200" dirty="0"/>
              <a:t>The Rensselaer Technology Park Campus is comprised of approximately 1,250 acres. 660 of those acres are set-aside as undevelopable, resulting in valuable view shed and habitat protection. Climate Smart practices that have been adopted at the Tech Park over the past several years include, but are not limited to the following:</a:t>
            </a:r>
          </a:p>
          <a:p>
            <a:pPr lvl="0"/>
            <a:endParaRPr lang="en-US" sz="1200" dirty="0">
              <a:solidFill>
                <a:prstClr val="black"/>
              </a:solidFill>
              <a:latin typeface="Calibri" panose="020F0502020204030204" pitchFamily="34" charset="0"/>
              <a:cs typeface="Calibri" panose="020F0502020204030204" pitchFamily="34" charset="0"/>
            </a:endParaRPr>
          </a:p>
          <a:p>
            <a:r>
              <a:rPr lang="en-US" sz="1200" dirty="0"/>
              <a:t>Over the last twenty years, the monarch butterfly population has decreased by 90%. The Tech Park has set-aside a two acre site to help save the monarch butterfly by growing vital habitat that support monarch breeding and migration patterns. The Tech Park is home to an official Monarchs in the Rough Foundation, Monarch Butterfly Habitat Site.</a:t>
            </a:r>
          </a:p>
          <a:p>
            <a:pPr lvl="0"/>
            <a:endParaRPr lang="en-US" sz="1200" dirty="0">
              <a:solidFill>
                <a:prstClr val="black"/>
              </a:solidFill>
              <a:latin typeface="Calibri" panose="020F0502020204030204" pitchFamily="34" charset="0"/>
              <a:cs typeface="Calibri" panose="020F0502020204030204" pitchFamily="34" charset="0"/>
            </a:endParaRPr>
          </a:p>
          <a:p>
            <a:r>
              <a:rPr lang="en-US" sz="1200" dirty="0"/>
              <a:t>120 ash trees along Jordan Road and internal lanes are treated annually to mitigate the emerald ash borer. Thus far those treatments have been highly effective. In addition, the Tech Park has instituted a one-for-one tree replacement plan to offset the loss of trees due to illness or injury.</a:t>
            </a:r>
          </a:p>
          <a:p>
            <a:endParaRPr lang="en-US" sz="1200" dirty="0"/>
          </a:p>
          <a:p>
            <a:r>
              <a:rPr lang="en-US" sz="1200" dirty="0"/>
              <a:t>The Tech Park has the first ground mounted solar farm in the Town of North Greenbush, constructed at the GE Healthcare facility. The solar farm offsets approximately 8% of the annual electric usage at the facility. The Tech Park office worked with GE to develop a site plan that included site grading and landscaping so as to minimize any visual impacts from Stone Clay Road. </a:t>
            </a:r>
          </a:p>
          <a:p>
            <a:endParaRPr lang="en-US" sz="1200" dirty="0"/>
          </a:p>
          <a:p>
            <a:r>
              <a:rPr lang="en-US" sz="1200" dirty="0"/>
              <a:t>The Tech Park organizes frequent electronic recycling events.</a:t>
            </a:r>
          </a:p>
          <a:p>
            <a:endParaRPr lang="en-US" sz="1200" dirty="0"/>
          </a:p>
          <a:p>
            <a:r>
              <a:rPr lang="en-US" sz="1200" dirty="0"/>
              <a:t>The Rensselaer Environmental Health and Safety department collects and disposes of spent batteries, light bulbs and lighting ballast at the Tech Park and these materials are disposed of in an environmentally responsible manner.</a:t>
            </a:r>
          </a:p>
          <a:p>
            <a:r>
              <a:rPr lang="en-US" sz="1200" dirty="0"/>
              <a:t> </a:t>
            </a:r>
            <a:endParaRPr lang="en-US" sz="1200" dirty="0">
              <a:solidFill>
                <a:prstClr val="black"/>
              </a:solidFill>
              <a:latin typeface="Calibri" panose="020F0502020204030204" pitchFamily="34" charset="0"/>
              <a:cs typeface="Calibri" panose="020F0502020204030204" pitchFamily="34" charset="0"/>
            </a:endParaRPr>
          </a:p>
          <a:p>
            <a:pPr lvl="0"/>
            <a:endParaRPr lang="en-US" sz="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818364"/>
      </p:ext>
    </p:extLst>
  </p:cSld>
  <p:clrMapOvr>
    <a:masterClrMapping/>
  </p:clrMapOvr>
  <p:transition spd="slow">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132142"/>
            <a:ext cx="9144000" cy="349609"/>
          </a:xfrm>
          <a:prstGeom prst="rect">
            <a:avLst/>
          </a:prstGeom>
        </p:spPr>
        <p:txBody>
          <a:bodyPr/>
          <a:lstStyle/>
          <a:p>
            <a:pPr>
              <a:spcBef>
                <a:spcPct val="20000"/>
              </a:spcBef>
              <a:spcAft>
                <a:spcPts val="1350"/>
              </a:spcAft>
            </a:pPr>
            <a:r>
              <a:rPr lang="en-US" altLang="en-US" sz="1350" spc="75" dirty="0">
                <a:solidFill>
                  <a:srgbClr val="9EA2A2"/>
                </a:solidFill>
                <a:ea typeface="+mn-ea"/>
                <a:cs typeface="+mn-cs"/>
              </a:rPr>
              <a:t>RPI Technology Park (RTP) Climate Smart Practices </a:t>
            </a:r>
          </a:p>
        </p:txBody>
      </p:sp>
      <p:sp>
        <p:nvSpPr>
          <p:cNvPr id="5" name="Text Placeholder 4"/>
          <p:cNvSpPr txBox="1">
            <a:spLocks/>
          </p:cNvSpPr>
          <p:nvPr/>
        </p:nvSpPr>
        <p:spPr>
          <a:xfrm>
            <a:off x="1265664" y="729220"/>
            <a:ext cx="4721976" cy="295821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spcBef>
                <a:spcPts val="0"/>
              </a:spcBef>
              <a:buNone/>
              <a:defRPr/>
            </a:pPr>
            <a:endParaRPr lang="en-US" sz="1200" cap="all" dirty="0">
              <a:solidFill>
                <a:prstClr val="black"/>
              </a:solidFill>
              <a:effectLst>
                <a:outerShdw blurRad="38100" dist="38100" dir="2700000" algn="tl">
                  <a:srgbClr val="000000">
                    <a:alpha val="43137"/>
                  </a:srgbClr>
                </a:outerShdw>
              </a:effectLst>
              <a:latin typeface="Arial"/>
            </a:endParaRPr>
          </a:p>
        </p:txBody>
      </p:sp>
      <p:sp>
        <p:nvSpPr>
          <p:cNvPr id="4" name="Rectangle 3"/>
          <p:cNvSpPr/>
          <p:nvPr/>
        </p:nvSpPr>
        <p:spPr>
          <a:xfrm>
            <a:off x="219458" y="593963"/>
            <a:ext cx="8544017" cy="4154984"/>
          </a:xfrm>
          <a:prstGeom prst="rect">
            <a:avLst/>
          </a:prstGeom>
        </p:spPr>
        <p:txBody>
          <a:bodyPr wrap="square">
            <a:spAutoFit/>
          </a:bodyPr>
          <a:lstStyle/>
          <a:p>
            <a:r>
              <a:rPr lang="en-US" sz="1200" dirty="0"/>
              <a:t>Over the last several years the Tech Park has implemented water conservation measures with respect to landscaping activities. Open areas of the Tech Park are mowed less frequently (reducing carbon emissions in the process) and seasonal landscaping that are water intensive are being removed and some planting areas are being replaced with hardscape materials.</a:t>
            </a:r>
          </a:p>
          <a:p>
            <a:r>
              <a:rPr lang="en-US" sz="1200" dirty="0"/>
              <a:t> </a:t>
            </a:r>
          </a:p>
          <a:p>
            <a:r>
              <a:rPr lang="en-US" sz="1200" dirty="0"/>
              <a:t>The Tech Park has master planned design guidelines for the development of any of its parcels. Included are stringent guidelines with respect to the preservation and protection of wetland areas and the creation of storm water prevention and retention requirements that exceed the minimum design requirements.</a:t>
            </a:r>
          </a:p>
          <a:p>
            <a:endParaRPr lang="en-US" sz="1200" dirty="0">
              <a:solidFill>
                <a:prstClr val="black"/>
              </a:solidFill>
              <a:latin typeface="Calibri" panose="020F0502020204030204" pitchFamily="34" charset="0"/>
              <a:cs typeface="Calibri" panose="020F0502020204030204" pitchFamily="34" charset="0"/>
            </a:endParaRPr>
          </a:p>
          <a:p>
            <a:r>
              <a:rPr lang="en-US" sz="1200" dirty="0"/>
              <a:t>The Tech Park has implemented measures to reduce light pollution, also known as light trespass. The Tech Park is designated as an E2 area of low ambient brightness. Our goal is to maintain or improve that rating by replacing high intensity light trespass exterior fixtures with down directed light fixtures. The Tech Park is replacing street light and parking lot lighting with LED fixtures with dimmable/sensor capabilities. Exterior wall packs, typically one of the largest sources of trespass light, are being replaced with less intense, wall washing spreads.</a:t>
            </a:r>
          </a:p>
          <a:p>
            <a:endParaRPr lang="en-US" sz="1200" dirty="0"/>
          </a:p>
          <a:p>
            <a:r>
              <a:rPr lang="en-US" sz="1200" dirty="0"/>
              <a:t>The Rensselaer Lighting Research Center (LRC) conducted a demonstration project where the Tech Park retrofit 270 existing, obsolete fluorescent lighting fixtures at 125 Jordan Road and installed state of the art controls and sensors to best manage energy usage. This project is innovative because it will be the first time that an independent lighting laboratory conducted field research in an occupied commercial space and are able thereafter to accurately measure, calculate and compare performance energy savings, operation and occupant feedback/acceptance of the lighting system options.</a:t>
            </a:r>
          </a:p>
          <a:p>
            <a:r>
              <a:rPr lang="en-US" sz="1200" dirty="0"/>
              <a:t> </a:t>
            </a:r>
          </a:p>
          <a:p>
            <a:r>
              <a:rPr lang="en-US" sz="1200" dirty="0"/>
              <a:t>The Tech Park requires street and building signage be back-lit and not lamped from the ground or from above. </a:t>
            </a:r>
          </a:p>
          <a:p>
            <a:pPr lvl="0"/>
            <a:endParaRPr lang="en-US" sz="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8578961"/>
      </p:ext>
    </p:extLst>
  </p:cSld>
  <p:clrMapOvr>
    <a:masterClrMapping/>
  </p:clrMapOvr>
  <p:transition spd="slow">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132142"/>
            <a:ext cx="9144000" cy="349609"/>
          </a:xfrm>
          <a:prstGeom prst="rect">
            <a:avLst/>
          </a:prstGeom>
        </p:spPr>
        <p:txBody>
          <a:bodyPr/>
          <a:lstStyle/>
          <a:p>
            <a:pPr>
              <a:spcBef>
                <a:spcPct val="20000"/>
              </a:spcBef>
              <a:spcAft>
                <a:spcPts val="1350"/>
              </a:spcAft>
            </a:pPr>
            <a:r>
              <a:rPr lang="en-US" altLang="en-US" sz="1350" spc="75" dirty="0">
                <a:solidFill>
                  <a:srgbClr val="9EA2A2"/>
                </a:solidFill>
                <a:ea typeface="+mn-ea"/>
                <a:cs typeface="+mn-cs"/>
              </a:rPr>
              <a:t>RPI Technology Park (RTP) Climate Smart Practices </a:t>
            </a:r>
          </a:p>
        </p:txBody>
      </p:sp>
      <p:sp>
        <p:nvSpPr>
          <p:cNvPr id="5" name="Text Placeholder 4"/>
          <p:cNvSpPr txBox="1">
            <a:spLocks/>
          </p:cNvSpPr>
          <p:nvPr/>
        </p:nvSpPr>
        <p:spPr>
          <a:xfrm>
            <a:off x="1265664" y="729220"/>
            <a:ext cx="4721976" cy="295821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spcBef>
                <a:spcPts val="0"/>
              </a:spcBef>
              <a:buNone/>
              <a:defRPr/>
            </a:pPr>
            <a:endParaRPr lang="en-US" sz="1200" cap="all" dirty="0">
              <a:solidFill>
                <a:prstClr val="black"/>
              </a:solidFill>
              <a:effectLst>
                <a:outerShdw blurRad="38100" dist="38100" dir="2700000" algn="tl">
                  <a:srgbClr val="000000">
                    <a:alpha val="43137"/>
                  </a:srgbClr>
                </a:outerShdw>
              </a:effectLst>
              <a:latin typeface="Arial"/>
            </a:endParaRPr>
          </a:p>
        </p:txBody>
      </p:sp>
      <p:sp>
        <p:nvSpPr>
          <p:cNvPr id="4" name="Rectangle 3"/>
          <p:cNvSpPr/>
          <p:nvPr/>
        </p:nvSpPr>
        <p:spPr>
          <a:xfrm>
            <a:off x="219458" y="593963"/>
            <a:ext cx="8544017" cy="2308324"/>
          </a:xfrm>
          <a:prstGeom prst="rect">
            <a:avLst/>
          </a:prstGeom>
        </p:spPr>
        <p:txBody>
          <a:bodyPr wrap="square">
            <a:spAutoFit/>
          </a:bodyPr>
          <a:lstStyle/>
          <a:p>
            <a:endParaRPr lang="en-US" sz="1200" dirty="0"/>
          </a:p>
          <a:p>
            <a:r>
              <a:rPr lang="en-US" sz="1200" dirty="0"/>
              <a:t>Bloomingdale Brook is the largest stream within the Park and approximately three acres and 3,000 linear feet of the brook was part of a substantial wetlands habitat improvement project. The goal was to create a more desirable ecological habitat, including the installation of swales, spillways and ponds and desirable tree and shrub plantings. Today, that habitat has flourished, resulting in a premier wetland environment of its type.</a:t>
            </a:r>
          </a:p>
          <a:p>
            <a:endParaRPr lang="en-US" sz="1200" dirty="0"/>
          </a:p>
          <a:p>
            <a:r>
              <a:rPr lang="en-US" sz="1200" dirty="0"/>
              <a:t>For over 20 years, the Tech Park and the Town of North Greenbush have maintained a small system of walking trails for use by Park tenants and local residents. The trails are approximately 3.2 miles.  The most used trail is the loop trail on Global View Road. The one mile loop trail was recently renovated with support from nearby Tech Park tenant Regeneron Pharmaceuticals.    </a:t>
            </a:r>
          </a:p>
          <a:p>
            <a:endParaRPr lang="en-US" sz="1200" dirty="0">
              <a:solidFill>
                <a:prstClr val="black"/>
              </a:solidFill>
              <a:latin typeface="Calibri" panose="020F0502020204030204" pitchFamily="34" charset="0"/>
              <a:cs typeface="Calibri" panose="020F0502020204030204" pitchFamily="34" charset="0"/>
            </a:endParaRPr>
          </a:p>
          <a:p>
            <a:r>
              <a:rPr lang="en-US" sz="1200" dirty="0"/>
              <a:t>The Tech Park expects to install three dual port EV charging stations by the spring of 2021.</a:t>
            </a:r>
          </a:p>
          <a:p>
            <a:endParaRPr lang="en-US" sz="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21617"/>
      </p:ext>
    </p:extLst>
  </p:cSld>
  <p:clrMapOvr>
    <a:masterClrMapping/>
  </p:clrMapOvr>
  <p:transition spd="slow">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56" y="275731"/>
            <a:ext cx="8207088" cy="858877"/>
          </a:xfrm>
        </p:spPr>
        <p:txBody>
          <a:bodyPr>
            <a:normAutofit fontScale="90000"/>
          </a:bodyPr>
          <a:lstStyle/>
          <a:p>
            <a:r>
              <a:rPr lang="en-US" dirty="0"/>
              <a:t>Areas of Opportunity </a:t>
            </a:r>
            <a:br>
              <a:rPr lang="en-US" dirty="0"/>
            </a:br>
            <a:r>
              <a:rPr lang="en-US" dirty="0">
                <a:solidFill>
                  <a:srgbClr val="0070C0"/>
                </a:solidFill>
              </a:rPr>
              <a:t>Town of North Greenbush</a:t>
            </a:r>
            <a:endParaRPr lang="en-US" dirty="0"/>
          </a:p>
        </p:txBody>
      </p:sp>
      <p:sp>
        <p:nvSpPr>
          <p:cNvPr id="4" name="Footer Placeholder 3"/>
          <p:cNvSpPr>
            <a:spLocks noGrp="1"/>
          </p:cNvSpPr>
          <p:nvPr>
            <p:ph type="ftr" sz="quarter" idx="11"/>
          </p:nvPr>
        </p:nvSpPr>
        <p:spPr/>
        <p:txBody>
          <a:bodyPr/>
          <a:lstStyle/>
          <a:p>
            <a:r>
              <a:rPr lang="en-US" sz="1200" dirty="0"/>
              <a:t>North Greenbush 2020</a:t>
            </a:r>
          </a:p>
          <a:p>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16</a:t>
            </a:fld>
            <a:endParaRPr lang="en-US"/>
          </a:p>
        </p:txBody>
      </p:sp>
      <p:sp>
        <p:nvSpPr>
          <p:cNvPr id="3" name="Content Placeholder 2"/>
          <p:cNvSpPr>
            <a:spLocks noGrp="1"/>
          </p:cNvSpPr>
          <p:nvPr>
            <p:ph idx="1"/>
          </p:nvPr>
        </p:nvSpPr>
        <p:spPr>
          <a:xfrm>
            <a:off x="-98854" y="1235677"/>
            <a:ext cx="5090984" cy="3002692"/>
          </a:xfrm>
          <a:solidFill>
            <a:schemeClr val="bg1">
              <a:lumMod val="95000"/>
            </a:schemeClr>
          </a:solidFill>
        </p:spPr>
        <p:txBody>
          <a:bodyPr>
            <a:normAutofit/>
          </a:bodyPr>
          <a:lstStyle/>
          <a:p>
            <a:pPr lvl="1"/>
            <a:r>
              <a:rPr lang="en-US" dirty="0"/>
              <a:t>Strengthen storm water management plans</a:t>
            </a:r>
          </a:p>
          <a:p>
            <a:pPr lvl="1"/>
            <a:r>
              <a:rPr lang="en-US" dirty="0"/>
              <a:t>Update the Town Comprehensive Plan to include climate resiliency/sustainability </a:t>
            </a:r>
          </a:p>
          <a:p>
            <a:pPr lvl="1"/>
            <a:r>
              <a:rPr lang="en-US" dirty="0"/>
              <a:t>Explore the inclusion of ZEV and charging station capacity</a:t>
            </a:r>
          </a:p>
          <a:p>
            <a:pPr lvl="1"/>
            <a:r>
              <a:rPr lang="en-US" dirty="0"/>
              <a:t>Make the final CSRP Tool available to residents – town website</a:t>
            </a:r>
          </a:p>
          <a:p>
            <a:pPr lvl="2"/>
            <a:r>
              <a:rPr lang="en-US" dirty="0"/>
              <a:t>Initiate steps toward becoming a Climate Smart Certified Community</a:t>
            </a:r>
          </a:p>
          <a:p>
            <a:pPr lvl="1"/>
            <a:endParaRPr lang="en-US" dirty="0"/>
          </a:p>
          <a:p>
            <a:endParaRPr lang="en-US" dirty="0"/>
          </a:p>
          <a:p>
            <a:pPr lvl="1"/>
            <a:endParaRPr lang="en-US" dirty="0"/>
          </a:p>
          <a:p>
            <a:pPr lvl="1"/>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053" y="1235676"/>
            <a:ext cx="3942340" cy="2956755"/>
          </a:xfrm>
          <a:prstGeom prst="rect">
            <a:avLst/>
          </a:prstGeom>
        </p:spPr>
      </p:pic>
    </p:spTree>
    <p:extLst>
      <p:ext uri="{BB962C8B-B14F-4D97-AF65-F5344CB8AC3E}">
        <p14:creationId xmlns:p14="http://schemas.microsoft.com/office/powerpoint/2010/main" val="355448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779" y="275731"/>
            <a:ext cx="8715096" cy="858877"/>
          </a:xfrm>
        </p:spPr>
        <p:txBody>
          <a:bodyPr>
            <a:normAutofit fontScale="90000"/>
          </a:bodyPr>
          <a:lstStyle/>
          <a:p>
            <a:r>
              <a:rPr lang="en-US" dirty="0"/>
              <a:t>Storm Water Management </a:t>
            </a:r>
            <a:br>
              <a:rPr lang="en-US" dirty="0"/>
            </a:br>
            <a:r>
              <a:rPr lang="en-US" dirty="0"/>
              <a:t>Comprehensive Plan Update - Sustainability</a:t>
            </a:r>
            <a:br>
              <a:rPr lang="en-US" dirty="0"/>
            </a:br>
            <a:r>
              <a:rPr lang="en-US" dirty="0">
                <a:solidFill>
                  <a:srgbClr val="0070C0"/>
                </a:solidFill>
              </a:rPr>
              <a:t>Town of North Greenbush</a:t>
            </a:r>
            <a:endParaRPr lang="en-US" dirty="0"/>
          </a:p>
        </p:txBody>
      </p:sp>
      <p:sp>
        <p:nvSpPr>
          <p:cNvPr id="4" name="Footer Placeholder 3"/>
          <p:cNvSpPr>
            <a:spLocks noGrp="1"/>
          </p:cNvSpPr>
          <p:nvPr>
            <p:ph type="ftr" sz="quarter" idx="11"/>
          </p:nvPr>
        </p:nvSpPr>
        <p:spPr/>
        <p:txBody>
          <a:bodyPr/>
          <a:lstStyle/>
          <a:p>
            <a:r>
              <a:rPr lang="en-US" sz="1200" dirty="0"/>
              <a:t>North Greenbush 2020</a:t>
            </a:r>
          </a:p>
          <a:p>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17</a:t>
            </a:fld>
            <a:endParaRPr lang="en-US"/>
          </a:p>
        </p:txBody>
      </p:sp>
      <p:sp>
        <p:nvSpPr>
          <p:cNvPr id="3" name="Content Placeholder 2"/>
          <p:cNvSpPr>
            <a:spLocks noGrp="1"/>
          </p:cNvSpPr>
          <p:nvPr>
            <p:ph idx="1"/>
          </p:nvPr>
        </p:nvSpPr>
        <p:spPr>
          <a:xfrm>
            <a:off x="47640" y="1762568"/>
            <a:ext cx="5587041" cy="2932269"/>
          </a:xfrm>
          <a:solidFill>
            <a:schemeClr val="bg1">
              <a:lumMod val="95000"/>
            </a:schemeClr>
          </a:solidFill>
        </p:spPr>
        <p:txBody>
          <a:bodyPr>
            <a:normAutofit/>
          </a:bodyPr>
          <a:lstStyle/>
          <a:p>
            <a:pPr lvl="1"/>
            <a:r>
              <a:rPr lang="en-US" dirty="0"/>
              <a:t>Update Storm Water Plan</a:t>
            </a:r>
          </a:p>
          <a:p>
            <a:pPr lvl="2"/>
            <a:r>
              <a:rPr lang="en-US" dirty="0"/>
              <a:t>Mapping</a:t>
            </a:r>
          </a:p>
          <a:p>
            <a:pPr lvl="2"/>
            <a:r>
              <a:rPr lang="en-US" dirty="0"/>
              <a:t>Developers - Over Retaining</a:t>
            </a:r>
          </a:p>
          <a:p>
            <a:pPr marL="914400" lvl="2" indent="0">
              <a:buNone/>
            </a:pPr>
            <a:endParaRPr lang="en-US" dirty="0"/>
          </a:p>
          <a:p>
            <a:pPr lvl="1"/>
            <a:r>
              <a:rPr lang="en-US" dirty="0"/>
              <a:t>Update the Town Comprehensive Plan to include climate resiliency/sustainability elements </a:t>
            </a:r>
          </a:p>
          <a:p>
            <a:pPr lvl="2"/>
            <a:r>
              <a:rPr lang="en-US" dirty="0"/>
              <a:t>When updating the Comprehensive Plan within </a:t>
            </a:r>
            <a:r>
              <a:rPr lang="en-US" b="1" dirty="0"/>
              <a:t>CSC PE6 Action:  Comprehensive Plan with Sustainability Elements (3-21 pts).</a:t>
            </a:r>
            <a:r>
              <a:rPr lang="en-US" b="1" baseline="30000" dirty="0"/>
              <a:t>6</a:t>
            </a:r>
          </a:p>
          <a:p>
            <a:pPr lvl="2"/>
            <a:endParaRPr lang="en-US" dirty="0"/>
          </a:p>
          <a:p>
            <a:pPr marL="457200" lvl="1" indent="0">
              <a:buNone/>
            </a:pPr>
            <a:endParaRPr lang="en-US" dirty="0"/>
          </a:p>
          <a:p>
            <a:endParaRPr lang="en-US" dirty="0"/>
          </a:p>
          <a:p>
            <a:pPr lvl="1"/>
            <a:endParaRPr lang="en-US" dirty="0"/>
          </a:p>
          <a:p>
            <a:pPr lvl="1"/>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698" y="1307541"/>
            <a:ext cx="2918470" cy="2918470"/>
          </a:xfrm>
          <a:prstGeom prst="rect">
            <a:avLst/>
          </a:prstGeom>
        </p:spPr>
      </p:pic>
    </p:spTree>
    <p:extLst>
      <p:ext uri="{BB962C8B-B14F-4D97-AF65-F5344CB8AC3E}">
        <p14:creationId xmlns:p14="http://schemas.microsoft.com/office/powerpoint/2010/main" val="62016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4073-C415-42AF-93FC-C7F25F9E1739}"/>
              </a:ext>
            </a:extLst>
          </p:cNvPr>
          <p:cNvSpPr>
            <a:spLocks noGrp="1"/>
          </p:cNvSpPr>
          <p:nvPr>
            <p:ph type="title"/>
          </p:nvPr>
        </p:nvSpPr>
        <p:spPr>
          <a:xfrm>
            <a:off x="468456" y="215848"/>
            <a:ext cx="8207088" cy="583343"/>
          </a:xfrm>
        </p:spPr>
        <p:txBody>
          <a:bodyPr>
            <a:normAutofit fontScale="90000"/>
          </a:bodyPr>
          <a:lstStyle/>
          <a:p>
            <a:r>
              <a:rPr lang="en-US" dirty="0"/>
              <a:t>Stormwater Management Program (SWMP) Plan</a:t>
            </a:r>
          </a:p>
        </p:txBody>
      </p:sp>
      <p:sp>
        <p:nvSpPr>
          <p:cNvPr id="3" name="Content Placeholder 2">
            <a:extLst>
              <a:ext uri="{FF2B5EF4-FFF2-40B4-BE49-F238E27FC236}">
                <a16:creationId xmlns:a16="http://schemas.microsoft.com/office/drawing/2014/main" id="{EEC6C138-DEDF-4418-AF17-041DD8D4E84E}"/>
              </a:ext>
            </a:extLst>
          </p:cNvPr>
          <p:cNvSpPr>
            <a:spLocks noGrp="1"/>
          </p:cNvSpPr>
          <p:nvPr>
            <p:ph idx="1"/>
          </p:nvPr>
        </p:nvSpPr>
        <p:spPr>
          <a:xfrm>
            <a:off x="404884" y="1160045"/>
            <a:ext cx="8207088" cy="3625516"/>
          </a:xfrm>
        </p:spPr>
        <p:txBody>
          <a:bodyPr>
            <a:normAutofit/>
          </a:bodyPr>
          <a:lstStyle/>
          <a:p>
            <a:pPr marL="0" indent="0" algn="just">
              <a:buNone/>
            </a:pPr>
            <a:r>
              <a:rPr lang="en-US" sz="1600" dirty="0"/>
              <a:t>The Town of North Greenbush SWMP Plan has been developed to comply with the New York State Department of Environmental Conservation General Permit for stormwater discharges to is a Municipal Separate Storm Sewer Systems (MS4s).  The SWMP consists of six main program elements designed to reduce the discharge of pollutants.  These elements, titles Minimum Control Measures, are as follows:</a:t>
            </a:r>
          </a:p>
          <a:p>
            <a:pPr marL="0" indent="0" algn="just">
              <a:buNone/>
            </a:pPr>
            <a:endParaRPr lang="en-US" sz="400" dirty="0"/>
          </a:p>
          <a:p>
            <a:pPr marL="0" indent="0" algn="just">
              <a:buNone/>
            </a:pPr>
            <a:r>
              <a:rPr lang="en-US" sz="1600" dirty="0"/>
              <a:t>MCM 1:	Public Education and Outreach</a:t>
            </a:r>
          </a:p>
          <a:p>
            <a:pPr marL="0" indent="0" algn="just">
              <a:buNone/>
            </a:pPr>
            <a:r>
              <a:rPr lang="en-US" sz="1600" dirty="0"/>
              <a:t>MCM 2:	Public Involvement/Participation</a:t>
            </a:r>
          </a:p>
          <a:p>
            <a:pPr marL="0" indent="0" algn="just">
              <a:buNone/>
            </a:pPr>
            <a:r>
              <a:rPr lang="en-US" sz="1600" dirty="0"/>
              <a:t>MCM 3:	Illicit Discharge Detection and Elimination</a:t>
            </a:r>
          </a:p>
          <a:p>
            <a:pPr marL="0" indent="0" algn="just">
              <a:buNone/>
            </a:pPr>
            <a:r>
              <a:rPr lang="en-US" sz="1600" dirty="0"/>
              <a:t>MCM 4:	Construction Site Runoff Control</a:t>
            </a:r>
          </a:p>
          <a:p>
            <a:pPr marL="0" indent="0" algn="just">
              <a:buNone/>
            </a:pPr>
            <a:r>
              <a:rPr lang="en-US" sz="1600" dirty="0"/>
              <a:t>MCM 5:	Post-Construction Stormwater Management</a:t>
            </a:r>
          </a:p>
          <a:p>
            <a:pPr marL="0" indent="0" algn="just">
              <a:buNone/>
            </a:pPr>
            <a:r>
              <a:rPr lang="en-US" sz="1600" dirty="0"/>
              <a:t>MCM 6:	Pollution Prevention/Good Housekeeping for Municipal Operations</a:t>
            </a:r>
          </a:p>
          <a:p>
            <a:pPr marL="0" indent="0" algn="just">
              <a:buNone/>
            </a:pPr>
            <a:endParaRPr lang="en-US" sz="1600" dirty="0"/>
          </a:p>
          <a:p>
            <a:pPr marL="0" indent="0" algn="just">
              <a:buNone/>
            </a:pPr>
            <a:endParaRPr lang="en-US" sz="1600" dirty="0"/>
          </a:p>
          <a:p>
            <a:pPr marL="0" indent="0" algn="just">
              <a:buNone/>
            </a:pPr>
            <a:endParaRPr lang="en-US" sz="1600" dirty="0"/>
          </a:p>
        </p:txBody>
      </p:sp>
      <p:sp>
        <p:nvSpPr>
          <p:cNvPr id="4" name="Footer Placeholder 3">
            <a:extLst>
              <a:ext uri="{FF2B5EF4-FFF2-40B4-BE49-F238E27FC236}">
                <a16:creationId xmlns:a16="http://schemas.microsoft.com/office/drawing/2014/main" id="{931A2FEA-56D4-4CB4-92E9-1707DE18F7EC}"/>
              </a:ext>
            </a:extLst>
          </p:cNvPr>
          <p:cNvSpPr>
            <a:spLocks noGrp="1"/>
          </p:cNvSpPr>
          <p:nvPr>
            <p:ph type="ftr" sz="quarter" idx="11"/>
          </p:nvPr>
        </p:nvSpPr>
        <p:spPr/>
        <p:txBody>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Slide Compliments of Eric Westfall</a:t>
            </a:r>
          </a:p>
        </p:txBody>
      </p:sp>
      <p:sp>
        <p:nvSpPr>
          <p:cNvPr id="5" name="Slide Number Placeholder 4">
            <a:extLst>
              <a:ext uri="{FF2B5EF4-FFF2-40B4-BE49-F238E27FC236}">
                <a16:creationId xmlns:a16="http://schemas.microsoft.com/office/drawing/2014/main" id="{42EFA1B0-BFC4-4BD5-AF35-2932E7283306}"/>
              </a:ext>
            </a:extLst>
          </p:cNvPr>
          <p:cNvSpPr>
            <a:spLocks noGrp="1"/>
          </p:cNvSpPr>
          <p:nvPr>
            <p:ph type="sldNum" sz="quarter" idx="12"/>
          </p:nvPr>
        </p:nvSpPr>
        <p:spPr/>
        <p:txBody>
          <a:bodyPr/>
          <a:lstStyle/>
          <a:p>
            <a:fld id="{A4A00DF7-6AE2-7340-9EE1-6F4F020C789C}" type="slidenum">
              <a:rPr lang="en-US" smtClean="0"/>
              <a:t>18</a:t>
            </a:fld>
            <a:endParaRPr lang="en-US"/>
          </a:p>
        </p:txBody>
      </p:sp>
      <p:pic>
        <p:nvPicPr>
          <p:cNvPr id="11" name="Picture 10">
            <a:extLst>
              <a:ext uri="{FF2B5EF4-FFF2-40B4-BE49-F238E27FC236}">
                <a16:creationId xmlns:a16="http://schemas.microsoft.com/office/drawing/2014/main" id="{98DC15EB-571B-44A1-9A00-011F126CB16E}"/>
              </a:ext>
            </a:extLst>
          </p:cNvPr>
          <p:cNvPicPr>
            <a:picLocks noChangeAspect="1"/>
          </p:cNvPicPr>
          <p:nvPr/>
        </p:nvPicPr>
        <p:blipFill>
          <a:blip r:embed="rId3"/>
          <a:stretch>
            <a:fillRect/>
          </a:stretch>
        </p:blipFill>
        <p:spPr>
          <a:xfrm>
            <a:off x="6277232" y="2371559"/>
            <a:ext cx="2398312" cy="1878526"/>
          </a:xfrm>
          <a:prstGeom prst="rect">
            <a:avLst/>
          </a:prstGeom>
        </p:spPr>
      </p:pic>
    </p:spTree>
    <p:extLst>
      <p:ext uri="{BB962C8B-B14F-4D97-AF65-F5344CB8AC3E}">
        <p14:creationId xmlns:p14="http://schemas.microsoft.com/office/powerpoint/2010/main" val="271603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4073-C415-42AF-93FC-C7F25F9E1739}"/>
              </a:ext>
            </a:extLst>
          </p:cNvPr>
          <p:cNvSpPr>
            <a:spLocks noGrp="1"/>
          </p:cNvSpPr>
          <p:nvPr>
            <p:ph type="title"/>
          </p:nvPr>
        </p:nvSpPr>
        <p:spPr>
          <a:xfrm>
            <a:off x="468456" y="215848"/>
            <a:ext cx="8207088" cy="583343"/>
          </a:xfrm>
        </p:spPr>
        <p:txBody>
          <a:bodyPr>
            <a:normAutofit fontScale="90000"/>
          </a:bodyPr>
          <a:lstStyle/>
          <a:p>
            <a:r>
              <a:rPr lang="en-US" dirty="0"/>
              <a:t>Stormwater Management Program (SWMP) Plan</a:t>
            </a:r>
          </a:p>
        </p:txBody>
      </p:sp>
      <p:sp>
        <p:nvSpPr>
          <p:cNvPr id="3" name="Content Placeholder 2">
            <a:extLst>
              <a:ext uri="{FF2B5EF4-FFF2-40B4-BE49-F238E27FC236}">
                <a16:creationId xmlns:a16="http://schemas.microsoft.com/office/drawing/2014/main" id="{EEC6C138-DEDF-4418-AF17-041DD8D4E84E}"/>
              </a:ext>
            </a:extLst>
          </p:cNvPr>
          <p:cNvSpPr>
            <a:spLocks noGrp="1"/>
          </p:cNvSpPr>
          <p:nvPr>
            <p:ph idx="1"/>
          </p:nvPr>
        </p:nvSpPr>
        <p:spPr>
          <a:xfrm>
            <a:off x="468456" y="1069321"/>
            <a:ext cx="8207088" cy="3625516"/>
          </a:xfrm>
        </p:spPr>
        <p:txBody>
          <a:bodyPr numCol="1">
            <a:normAutofit/>
          </a:bodyPr>
          <a:lstStyle/>
          <a:p>
            <a:pPr marL="0" indent="0" algn="ctr">
              <a:buNone/>
            </a:pPr>
            <a:r>
              <a:rPr lang="en-US" sz="2400" u="sng" dirty="0"/>
              <a:t>The Town works to meet the MCM Goals in many ways …</a:t>
            </a:r>
          </a:p>
          <a:p>
            <a:pPr marL="0" indent="0" algn="ctr">
              <a:buNone/>
            </a:pPr>
            <a:r>
              <a:rPr lang="en-US" sz="1600" dirty="0"/>
              <a:t>Annual review and update of the SWMP   -   Updating Stormwater Laws</a:t>
            </a:r>
          </a:p>
          <a:p>
            <a:pPr marL="0" indent="0" algn="ctr">
              <a:buNone/>
            </a:pPr>
            <a:r>
              <a:rPr lang="en-US" sz="1600" dirty="0"/>
              <a:t>Submission of Annual MS4 Report   -   Public Website and Bulletin Board</a:t>
            </a:r>
          </a:p>
          <a:p>
            <a:pPr marL="0" indent="0" algn="ctr">
              <a:buNone/>
            </a:pPr>
            <a:r>
              <a:rPr lang="en-US" sz="1600" dirty="0"/>
              <a:t>Public Activities   -   Illicit Discharge Mapping and Inspections</a:t>
            </a:r>
          </a:p>
          <a:p>
            <a:pPr marL="0" indent="0" algn="ctr">
              <a:buNone/>
            </a:pPr>
            <a:r>
              <a:rPr lang="en-US" sz="1600" dirty="0"/>
              <a:t>SWPPP Review   -   Site Stormwater Inspections</a:t>
            </a:r>
          </a:p>
          <a:p>
            <a:pPr marL="0" indent="0" algn="ctr">
              <a:buNone/>
            </a:pPr>
            <a:r>
              <a:rPr lang="en-US" sz="1600" dirty="0"/>
              <a:t>Stormwater Management Areas   -   Good Housekeeping BMPs</a:t>
            </a:r>
          </a:p>
          <a:p>
            <a:pPr marL="0" indent="0" algn="ctr">
              <a:buNone/>
            </a:pPr>
            <a:r>
              <a:rPr lang="en-US" sz="1600" dirty="0"/>
              <a:t>Minimization of Pollutants   -   Standardization of Procedures</a:t>
            </a:r>
          </a:p>
          <a:p>
            <a:pPr marL="0" indent="0" algn="ctr">
              <a:buNone/>
            </a:pPr>
            <a:r>
              <a:rPr lang="en-US" sz="1600" dirty="0"/>
              <a:t>Participation in the Rensselaer County Stormwater MS4 Communities Coalition</a:t>
            </a:r>
          </a:p>
          <a:p>
            <a:pPr marL="0" indent="0" algn="ctr">
              <a:buNone/>
            </a:pPr>
            <a:r>
              <a:rPr lang="en-US" sz="1600" dirty="0"/>
              <a:t>Participation in the Climate Smart Community Program</a:t>
            </a:r>
          </a:p>
          <a:p>
            <a:pPr marL="0" indent="0" algn="ctr">
              <a:buNone/>
            </a:pPr>
            <a:r>
              <a:rPr lang="en-US" sz="1600" dirty="0"/>
              <a:t>Establishment of a Stormwater Management Website and Emergency Contact</a:t>
            </a:r>
          </a:p>
          <a:p>
            <a:pPr marL="0" indent="0">
              <a:buNone/>
            </a:pPr>
            <a:endParaRPr lang="en-US" sz="1600" dirty="0"/>
          </a:p>
          <a:p>
            <a:pPr marL="0" indent="0">
              <a:buNone/>
            </a:pPr>
            <a:endParaRPr lang="en-US" sz="1600" dirty="0"/>
          </a:p>
          <a:p>
            <a:pPr marL="0" indent="0" algn="just">
              <a:buNone/>
            </a:pPr>
            <a:endParaRPr lang="en-US" sz="1600" dirty="0"/>
          </a:p>
        </p:txBody>
      </p:sp>
      <p:sp>
        <p:nvSpPr>
          <p:cNvPr id="4" name="Footer Placeholder 3">
            <a:extLst>
              <a:ext uri="{FF2B5EF4-FFF2-40B4-BE49-F238E27FC236}">
                <a16:creationId xmlns:a16="http://schemas.microsoft.com/office/drawing/2014/main" id="{931A2FEA-56D4-4CB4-92E9-1707DE18F7EC}"/>
              </a:ext>
            </a:extLst>
          </p:cNvPr>
          <p:cNvSpPr>
            <a:spLocks noGrp="1"/>
          </p:cNvSpPr>
          <p:nvPr>
            <p:ph type="ftr" sz="quarter" idx="11"/>
          </p:nvPr>
        </p:nvSpPr>
        <p:spPr/>
        <p:txBody>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Slide Compliments of Eric Westfall</a:t>
            </a:r>
          </a:p>
        </p:txBody>
      </p:sp>
      <p:sp>
        <p:nvSpPr>
          <p:cNvPr id="5" name="Slide Number Placeholder 4">
            <a:extLst>
              <a:ext uri="{FF2B5EF4-FFF2-40B4-BE49-F238E27FC236}">
                <a16:creationId xmlns:a16="http://schemas.microsoft.com/office/drawing/2014/main" id="{42EFA1B0-BFC4-4BD5-AF35-2932E7283306}"/>
              </a:ext>
            </a:extLst>
          </p:cNvPr>
          <p:cNvSpPr>
            <a:spLocks noGrp="1"/>
          </p:cNvSpPr>
          <p:nvPr>
            <p:ph type="sldNum" sz="quarter" idx="12"/>
          </p:nvPr>
        </p:nvSpPr>
        <p:spPr/>
        <p:txBody>
          <a:bodyPr/>
          <a:lstStyle/>
          <a:p>
            <a:fld id="{A4A00DF7-6AE2-7340-9EE1-6F4F020C789C}" type="slidenum">
              <a:rPr lang="en-US" smtClean="0"/>
              <a:t>19</a:t>
            </a:fld>
            <a:endParaRPr lang="en-US"/>
          </a:p>
        </p:txBody>
      </p:sp>
    </p:spTree>
    <p:extLst>
      <p:ext uri="{BB962C8B-B14F-4D97-AF65-F5344CB8AC3E}">
        <p14:creationId xmlns:p14="http://schemas.microsoft.com/office/powerpoint/2010/main" val="118059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9" y="523964"/>
            <a:ext cx="3207532" cy="2516415"/>
          </a:xfrm>
        </p:spPr>
        <p:txBody>
          <a:bodyPr>
            <a:normAutofit/>
          </a:bodyPr>
          <a:lstStyle/>
          <a:p>
            <a:pPr algn="ctr"/>
            <a:r>
              <a:rPr lang="en-US" sz="4400" dirty="0"/>
              <a:t>Climate Smart Resiliency</a:t>
            </a:r>
            <a:br>
              <a:rPr lang="en-US" sz="4400" dirty="0"/>
            </a:br>
            <a:r>
              <a:rPr lang="en-US" sz="4400" dirty="0"/>
              <a:t>Planning </a:t>
            </a:r>
          </a:p>
        </p:txBody>
      </p:sp>
      <p:sp>
        <p:nvSpPr>
          <p:cNvPr id="3" name="Subtitle 2"/>
          <p:cNvSpPr>
            <a:spLocks noGrp="1"/>
          </p:cNvSpPr>
          <p:nvPr>
            <p:ph type="subTitle" idx="1"/>
          </p:nvPr>
        </p:nvSpPr>
        <p:spPr>
          <a:xfrm>
            <a:off x="496289" y="3180330"/>
            <a:ext cx="2516053" cy="1030977"/>
          </a:xfrm>
        </p:spPr>
        <p:txBody>
          <a:bodyPr>
            <a:normAutofit fontScale="55000" lnSpcReduction="20000"/>
          </a:bodyPr>
          <a:lstStyle/>
          <a:p>
            <a:pPr algn="ctr"/>
            <a:r>
              <a:rPr lang="en-US" sz="4400" b="1" dirty="0"/>
              <a:t>Town of North </a:t>
            </a:r>
          </a:p>
          <a:p>
            <a:pPr algn="ctr"/>
            <a:r>
              <a:rPr lang="en-US" sz="4400" b="1" dirty="0"/>
              <a:t>Greenbush</a:t>
            </a:r>
          </a:p>
          <a:p>
            <a:r>
              <a:rPr lang="en-US" dirty="0"/>
              <a:t>         </a:t>
            </a:r>
          </a:p>
        </p:txBody>
      </p:sp>
      <p:sp>
        <p:nvSpPr>
          <p:cNvPr id="4" name="Footer Placeholder 3"/>
          <p:cNvSpPr>
            <a:spLocks noGrp="1"/>
          </p:cNvSpPr>
          <p:nvPr>
            <p:ph type="ftr" sz="quarter" idx="11"/>
          </p:nvPr>
        </p:nvSpPr>
        <p:spPr>
          <a:xfrm>
            <a:off x="7215688" y="4694837"/>
            <a:ext cx="1317443" cy="273844"/>
          </a:xfrm>
        </p:spPr>
        <p:txBody>
          <a:bodyPr/>
          <a:lstStyle/>
          <a:p>
            <a:r>
              <a:rPr lang="en-US" dirty="0"/>
              <a:t>North Greenbush 2020</a:t>
            </a:r>
          </a:p>
        </p:txBody>
      </p:sp>
      <p:sp>
        <p:nvSpPr>
          <p:cNvPr id="5" name="Slide Number Placeholder 4"/>
          <p:cNvSpPr>
            <a:spLocks noGrp="1"/>
          </p:cNvSpPr>
          <p:nvPr>
            <p:ph type="sldNum" sz="quarter" idx="12"/>
          </p:nvPr>
        </p:nvSpPr>
        <p:spPr/>
        <p:txBody>
          <a:bodyPr/>
          <a:lstStyle/>
          <a:p>
            <a:fld id="{A4A00DF7-6AE2-7340-9EE1-6F4F020C789C}" type="slidenum">
              <a:rPr lang="en-US" smtClean="0"/>
              <a:t>2</a:t>
            </a:fld>
            <a:endParaRPr lang="en-US"/>
          </a:p>
        </p:txBody>
      </p:sp>
      <p:sp>
        <p:nvSpPr>
          <p:cNvPr id="10" name="TextBox 9"/>
          <p:cNvSpPr txBox="1"/>
          <p:nvPr/>
        </p:nvSpPr>
        <p:spPr>
          <a:xfrm>
            <a:off x="3009170" y="4647093"/>
            <a:ext cx="3118361" cy="369332"/>
          </a:xfrm>
          <a:prstGeom prst="rect">
            <a:avLst/>
          </a:prstGeom>
          <a:noFill/>
        </p:spPr>
        <p:txBody>
          <a:bodyPr wrap="square" rtlCol="0">
            <a:spAutoFit/>
          </a:bodyPr>
          <a:lstStyle/>
          <a:p>
            <a:r>
              <a:rPr lang="en-US" dirty="0"/>
              <a:t> Rensselaer </a:t>
            </a:r>
          </a:p>
        </p:txBody>
      </p:sp>
      <p:cxnSp>
        <p:nvCxnSpPr>
          <p:cNvPr id="12" name="Straight Connector 11"/>
          <p:cNvCxnSpPr/>
          <p:nvPr/>
        </p:nvCxnSpPr>
        <p:spPr>
          <a:xfrm>
            <a:off x="2974428" y="4657582"/>
            <a:ext cx="0" cy="3110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0549" y="3086098"/>
            <a:ext cx="3207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24849" y="661968"/>
            <a:ext cx="4457722" cy="3343291"/>
          </a:xfrm>
          <a:prstGeom prst="rect">
            <a:avLst/>
          </a:prstGeom>
        </p:spPr>
      </p:pic>
    </p:spTree>
    <p:extLst>
      <p:ext uri="{BB962C8B-B14F-4D97-AF65-F5344CB8AC3E}">
        <p14:creationId xmlns:p14="http://schemas.microsoft.com/office/powerpoint/2010/main" val="156524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18B2F-71DB-4B47-9C38-DD922B6604B4}"/>
              </a:ext>
            </a:extLst>
          </p:cNvPr>
          <p:cNvSpPr>
            <a:spLocks noGrp="1"/>
          </p:cNvSpPr>
          <p:nvPr>
            <p:ph type="title"/>
          </p:nvPr>
        </p:nvSpPr>
        <p:spPr>
          <a:xfrm>
            <a:off x="184766" y="0"/>
            <a:ext cx="8888767" cy="812306"/>
          </a:xfrm>
        </p:spPr>
        <p:txBody>
          <a:bodyPr>
            <a:noAutofit/>
          </a:bodyPr>
          <a:lstStyle/>
          <a:p>
            <a:pPr algn="ctr"/>
            <a:r>
              <a:rPr lang="en-US" sz="2800" b="1" dirty="0"/>
              <a:t>Climate &amp; Stormwater</a:t>
            </a:r>
            <a:br>
              <a:rPr lang="en-US" sz="2800" b="1" dirty="0"/>
            </a:br>
            <a:r>
              <a:rPr lang="en-US" sz="2800" b="1" dirty="0"/>
              <a:t>Natural Resource Remedies</a:t>
            </a:r>
          </a:p>
        </p:txBody>
      </p:sp>
      <p:sp>
        <p:nvSpPr>
          <p:cNvPr id="3" name="Text Placeholder 2">
            <a:extLst>
              <a:ext uri="{FF2B5EF4-FFF2-40B4-BE49-F238E27FC236}">
                <a16:creationId xmlns:a16="http://schemas.microsoft.com/office/drawing/2014/main" id="{85A88831-A4C5-4D49-8399-035A01D0419E}"/>
              </a:ext>
            </a:extLst>
          </p:cNvPr>
          <p:cNvSpPr>
            <a:spLocks noGrp="1"/>
          </p:cNvSpPr>
          <p:nvPr>
            <p:ph type="body" idx="1"/>
          </p:nvPr>
        </p:nvSpPr>
        <p:spPr>
          <a:xfrm>
            <a:off x="286818" y="812306"/>
            <a:ext cx="4194134" cy="1311748"/>
          </a:xfrm>
        </p:spPr>
        <p:txBody>
          <a:bodyPr>
            <a:normAutofit fontScale="25000" lnSpcReduction="20000"/>
          </a:bodyPr>
          <a:lstStyle/>
          <a:p>
            <a:r>
              <a:rPr lang="en-US" sz="5400" u="sng" dirty="0"/>
              <a:t>Wetlands</a:t>
            </a:r>
          </a:p>
          <a:p>
            <a:pPr marL="257175" indent="-257175">
              <a:buFont typeface="Arial" panose="020B0604020202020204" pitchFamily="34" charset="0"/>
              <a:buChar char="•"/>
            </a:pPr>
            <a:r>
              <a:rPr lang="en-US" sz="3300" dirty="0"/>
              <a:t>Sequester significant amounts of carbon.</a:t>
            </a:r>
          </a:p>
          <a:p>
            <a:pPr marL="257175" indent="-257175">
              <a:buFont typeface="Arial" panose="020B0604020202020204" pitchFamily="34" charset="0"/>
              <a:buChar char="•"/>
            </a:pPr>
            <a:r>
              <a:rPr lang="en-US" sz="3300" dirty="0"/>
              <a:t>Mitigate flooding by storing/slowly releasing rainfall and runoff.</a:t>
            </a:r>
          </a:p>
          <a:p>
            <a:pPr marL="257175" indent="-257175">
              <a:buFont typeface="Arial" panose="020B0604020202020204" pitchFamily="34" charset="0"/>
              <a:buChar char="•"/>
            </a:pPr>
            <a:r>
              <a:rPr lang="en-US" sz="3300" dirty="0"/>
              <a:t>Filter water.</a:t>
            </a:r>
          </a:p>
          <a:p>
            <a:pPr marL="257175" indent="-257175">
              <a:buFont typeface="Arial" panose="020B0604020202020204" pitchFamily="34" charset="0"/>
              <a:buChar char="•"/>
            </a:pPr>
            <a:r>
              <a:rPr lang="en-US" sz="3300" dirty="0"/>
              <a:t>Groundwater recharge / groundwater discharge (i.e. springs).</a:t>
            </a:r>
          </a:p>
          <a:p>
            <a:pPr marL="257175" indent="-257175">
              <a:buFont typeface="Arial" panose="020B0604020202020204" pitchFamily="34" charset="0"/>
              <a:buChar char="•"/>
            </a:pPr>
            <a:r>
              <a:rPr lang="en-US" sz="3300" dirty="0"/>
              <a:t>Biodiversity hot spots.</a:t>
            </a:r>
          </a:p>
          <a:p>
            <a:pPr marL="257175" indent="-257175">
              <a:buFont typeface="Arial" panose="020B0604020202020204" pitchFamily="34" charset="0"/>
              <a:buChar char="•"/>
            </a:pPr>
            <a:r>
              <a:rPr lang="en-US" sz="3300" dirty="0"/>
              <a:t>Aesthetics &amp; recreation.</a:t>
            </a:r>
          </a:p>
          <a:p>
            <a:pPr marL="257175" indent="-257175">
              <a:buFont typeface="Arial" panose="020B0604020202020204" pitchFamily="34" charset="0"/>
              <a:buChar char="•"/>
            </a:pPr>
            <a:r>
              <a:rPr lang="en-US" sz="3300" dirty="0"/>
              <a:t>Over half of our original wetlands in the lower 48 states have been drained and converted to other uses.</a:t>
            </a:r>
          </a:p>
          <a:p>
            <a:pPr marL="257175" indent="-257175">
              <a:buFont typeface="Arial" panose="020B0604020202020204" pitchFamily="34" charset="0"/>
              <a:buChar char="•"/>
            </a:pPr>
            <a:endParaRPr lang="en-US" dirty="0"/>
          </a:p>
        </p:txBody>
      </p:sp>
      <p:pic>
        <p:nvPicPr>
          <p:cNvPr id="8" name="Content Placeholder 7" descr="A picture containing boat&#10;&#10;Description automatically generated">
            <a:extLst>
              <a:ext uri="{FF2B5EF4-FFF2-40B4-BE49-F238E27FC236}">
                <a16:creationId xmlns:a16="http://schemas.microsoft.com/office/drawing/2014/main" id="{C820BCDE-1479-449D-B74E-82FB3D61F9E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2650058"/>
            <a:ext cx="3756454" cy="2037878"/>
          </a:xfrm>
        </p:spPr>
      </p:pic>
      <p:sp>
        <p:nvSpPr>
          <p:cNvPr id="5" name="Text Placeholder 4">
            <a:extLst>
              <a:ext uri="{FF2B5EF4-FFF2-40B4-BE49-F238E27FC236}">
                <a16:creationId xmlns:a16="http://schemas.microsoft.com/office/drawing/2014/main" id="{5A4D56EF-B78A-488D-9B6D-73EB29A9482B}"/>
              </a:ext>
            </a:extLst>
          </p:cNvPr>
          <p:cNvSpPr>
            <a:spLocks noGrp="1"/>
          </p:cNvSpPr>
          <p:nvPr>
            <p:ph type="body" sz="quarter" idx="3"/>
          </p:nvPr>
        </p:nvSpPr>
        <p:spPr>
          <a:xfrm>
            <a:off x="4645821" y="196020"/>
            <a:ext cx="3887391" cy="1232571"/>
          </a:xfrm>
        </p:spPr>
        <p:txBody>
          <a:bodyPr>
            <a:noAutofit/>
          </a:bodyPr>
          <a:lstStyle/>
          <a:p>
            <a:endParaRPr lang="en-US" sz="1350" dirty="0"/>
          </a:p>
          <a:p>
            <a:endParaRPr lang="en-US" sz="1350" dirty="0"/>
          </a:p>
          <a:p>
            <a:r>
              <a:rPr lang="en-US" sz="1350" u="sng" dirty="0"/>
              <a:t>Trees</a:t>
            </a:r>
          </a:p>
          <a:p>
            <a:pPr marL="128588" indent="-128588">
              <a:buFont typeface="Arial" panose="020B0604020202020204" pitchFamily="34" charset="0"/>
              <a:buChar char="•"/>
            </a:pPr>
            <a:r>
              <a:rPr lang="en-US" sz="825" dirty="0"/>
              <a:t>Curb climate change directly by removing carbon dioxide from the atmosphere. </a:t>
            </a:r>
          </a:p>
          <a:p>
            <a:pPr marL="128588" indent="-128588">
              <a:buFont typeface="Arial" panose="020B0604020202020204" pitchFamily="34" charset="0"/>
              <a:buChar char="•"/>
            </a:pPr>
            <a:r>
              <a:rPr lang="en-US" sz="825" dirty="0"/>
              <a:t>By catching rainwater, reducing erosion, and creating more permeable soils, trees help prevent nearly 400 billion gallons of runoff annually in the continental U.S.</a:t>
            </a:r>
          </a:p>
          <a:p>
            <a:pPr marL="128588" indent="-128588">
              <a:buFont typeface="Arial" panose="020B0604020202020204" pitchFamily="34" charset="0"/>
              <a:buChar char="•"/>
            </a:pPr>
            <a:r>
              <a:rPr lang="en-US" sz="825" dirty="0"/>
              <a:t>The U.S. Forest Service estimates that on average, 100 mature trees keep about 140,000 gallons of water a year from flowing into storm sewers. </a:t>
            </a:r>
          </a:p>
        </p:txBody>
      </p:sp>
      <p:pic>
        <p:nvPicPr>
          <p:cNvPr id="10" name="Content Placeholder 9" descr="A picture containing tree, fruit&#10;&#10;Description automatically generated">
            <a:extLst>
              <a:ext uri="{FF2B5EF4-FFF2-40B4-BE49-F238E27FC236}">
                <a16:creationId xmlns:a16="http://schemas.microsoft.com/office/drawing/2014/main" id="{C17FE125-C01A-4C5A-8789-DD43DE9323E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58077" y="2650058"/>
            <a:ext cx="3575135" cy="2011014"/>
          </a:xfrm>
        </p:spPr>
      </p:pic>
      <p:sp>
        <p:nvSpPr>
          <p:cNvPr id="4" name="TextBox 3"/>
          <p:cNvSpPr txBox="1"/>
          <p:nvPr/>
        </p:nvSpPr>
        <p:spPr>
          <a:xfrm>
            <a:off x="5251622" y="4724741"/>
            <a:ext cx="3608172" cy="369332"/>
          </a:xfrm>
          <a:prstGeom prst="rect">
            <a:avLst/>
          </a:prstGeom>
          <a:noFill/>
        </p:spPr>
        <p:txBody>
          <a:bodyPr wrap="square" rtlCol="0">
            <a:spAutoFit/>
          </a:bodyPr>
          <a:lstStyle/>
          <a:p>
            <a:r>
              <a:rPr lang="en-US" dirty="0"/>
              <a:t>Slide Compliments of John Greaves</a:t>
            </a:r>
          </a:p>
        </p:txBody>
      </p:sp>
    </p:spTree>
    <p:extLst>
      <p:ext uri="{BB962C8B-B14F-4D97-AF65-F5344CB8AC3E}">
        <p14:creationId xmlns:p14="http://schemas.microsoft.com/office/powerpoint/2010/main" val="2810134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895D-6F10-40E6-AF85-B7561E29F744}"/>
              </a:ext>
            </a:extLst>
          </p:cNvPr>
          <p:cNvSpPr>
            <a:spLocks noGrp="1"/>
          </p:cNvSpPr>
          <p:nvPr>
            <p:ph type="ctrTitle"/>
          </p:nvPr>
        </p:nvSpPr>
        <p:spPr>
          <a:xfrm>
            <a:off x="590550" y="461011"/>
            <a:ext cx="5328336" cy="1714499"/>
          </a:xfrm>
        </p:spPr>
        <p:txBody>
          <a:bodyPr>
            <a:normAutofit/>
          </a:bodyPr>
          <a:lstStyle/>
          <a:p>
            <a:pPr>
              <a:lnSpc>
                <a:spcPct val="107000"/>
              </a:lnSpc>
              <a:spcBef>
                <a:spcPts val="0"/>
              </a:spcBef>
              <a:spcAft>
                <a:spcPts val="600"/>
              </a:spcAft>
            </a:pPr>
            <a:r>
              <a:rPr lang="en-US" sz="2400" dirty="0">
                <a:latin typeface="Calibri" panose="020F0502020204030204" pitchFamily="34" charset="0"/>
                <a:ea typeface="Calibri" panose="020F0502020204030204" pitchFamily="34" charset="0"/>
                <a:cs typeface="Calibri" panose="020F0502020204030204" pitchFamily="34" charset="0"/>
              </a:rPr>
              <a:t>Town of North Greenbush</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Climate Smart Community Presentation</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Times New Roman" panose="02020603050405020304" pitchFamily="18" charset="0"/>
              </a:rPr>
              <a:t>Topic: </a:t>
            </a:r>
            <a:r>
              <a:rPr lang="en-US" sz="2400" dirty="0">
                <a:latin typeface="Calibri" panose="020F0502020204030204" pitchFamily="34" charset="0"/>
                <a:ea typeface="Calibri" panose="020F0502020204030204" pitchFamily="34" charset="0"/>
                <a:cs typeface="Calibri" panose="020F0502020204030204" pitchFamily="34" charset="0"/>
              </a:rPr>
              <a:t>EV Charging Stations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4EFC275D-8929-4AD3-8090-24EF68D44CDC}"/>
              </a:ext>
            </a:extLst>
          </p:cNvPr>
          <p:cNvSpPr>
            <a:spLocks noGrp="1"/>
          </p:cNvSpPr>
          <p:nvPr>
            <p:ph type="subTitle" idx="1"/>
          </p:nvPr>
        </p:nvSpPr>
        <p:spPr>
          <a:xfrm>
            <a:off x="590550" y="2271450"/>
            <a:ext cx="7616190" cy="1924050"/>
          </a:xfrm>
        </p:spPr>
        <p:txBody>
          <a:bodyPr>
            <a:normAutofit/>
          </a:bodyPr>
          <a:lstStyle/>
          <a:p>
            <a:pPr marL="342900" indent="-342900">
              <a:buFont typeface="Arial" panose="020B0604020202020204" pitchFamily="34" charset="0"/>
              <a:buChar char="•"/>
            </a:pPr>
            <a:r>
              <a:rPr lang="en-US" sz="2625" dirty="0">
                <a:latin typeface="Calibri" panose="020F0502020204030204" pitchFamily="34" charset="0"/>
                <a:ea typeface="Calibri" panose="020F0502020204030204" pitchFamily="34" charset="0"/>
                <a:cs typeface="Calibri" panose="020F0502020204030204" pitchFamily="34" charset="0"/>
              </a:rPr>
              <a:t>Overview</a:t>
            </a:r>
          </a:p>
          <a:p>
            <a:pPr marL="342900" indent="-342900">
              <a:buFont typeface="Arial" panose="020B0604020202020204" pitchFamily="34" charset="0"/>
              <a:buChar char="•"/>
            </a:pPr>
            <a:r>
              <a:rPr lang="en-US" sz="2625" dirty="0">
                <a:latin typeface="Calibri" panose="020F0502020204030204" pitchFamily="34" charset="0"/>
                <a:ea typeface="Calibri" panose="020F0502020204030204" pitchFamily="34" charset="0"/>
                <a:cs typeface="Calibri" panose="020F0502020204030204" pitchFamily="34" charset="0"/>
              </a:rPr>
              <a:t>NYSERDA Charge Ready Program</a:t>
            </a:r>
          </a:p>
          <a:p>
            <a:pPr marL="342900" indent="-342900">
              <a:buFont typeface="Arial" panose="020B0604020202020204" pitchFamily="34" charset="0"/>
              <a:buChar char="•"/>
            </a:pPr>
            <a:r>
              <a:rPr lang="en-US" sz="2625" dirty="0">
                <a:latin typeface="Calibri" panose="020F0502020204030204" pitchFamily="34" charset="0"/>
                <a:ea typeface="Calibri" panose="020F0502020204030204" pitchFamily="34" charset="0"/>
                <a:cs typeface="Calibri" panose="020F0502020204030204" pitchFamily="34" charset="0"/>
              </a:rPr>
              <a:t>National Grid EV Charging Station Program</a:t>
            </a:r>
          </a:p>
          <a:p>
            <a:pPr marL="342900" indent="-342900">
              <a:buFont typeface="Arial" panose="020B0604020202020204" pitchFamily="34" charset="0"/>
              <a:buChar char="•"/>
            </a:pPr>
            <a:r>
              <a:rPr lang="en-US" sz="2625" dirty="0">
                <a:latin typeface="Calibri" panose="020F0502020204030204" pitchFamily="34" charset="0"/>
                <a:ea typeface="Calibri" panose="020F0502020204030204" pitchFamily="34" charset="0"/>
                <a:cs typeface="Calibri" panose="020F0502020204030204" pitchFamily="34" charset="0"/>
              </a:rPr>
              <a:t>DEC </a:t>
            </a:r>
            <a:r>
              <a:rPr lang="pt-BR" sz="2625" dirty="0">
                <a:latin typeface="Calibri" panose="020F0502020204030204" pitchFamily="34" charset="0"/>
                <a:ea typeface="Calibri" panose="020F0502020204030204" pitchFamily="34" charset="0"/>
                <a:cs typeface="Calibri" panose="020F0502020204030204" pitchFamily="34" charset="0"/>
              </a:rPr>
              <a:t>Municipal Zero-emission Vehicle (ZEV) Rebates</a:t>
            </a:r>
          </a:p>
          <a:p>
            <a:pPr algn="l"/>
            <a:endParaRPr lang="pt-BR" sz="2625"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3 Reasons The EV Charging Station You Need Already Exists">
            <a:extLst>
              <a:ext uri="{FF2B5EF4-FFF2-40B4-BE49-F238E27FC236}">
                <a16:creationId xmlns:a16="http://schemas.microsoft.com/office/drawing/2014/main" id="{F213CE00-3A0E-4A68-A8E8-9F505C431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748" y="514587"/>
            <a:ext cx="1607344" cy="1607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3276" y="4663981"/>
            <a:ext cx="3890784" cy="369332"/>
          </a:xfrm>
          <a:prstGeom prst="rect">
            <a:avLst/>
          </a:prstGeom>
          <a:noFill/>
        </p:spPr>
        <p:txBody>
          <a:bodyPr wrap="square" rtlCol="0">
            <a:spAutoFit/>
          </a:bodyPr>
          <a:lstStyle/>
          <a:p>
            <a:r>
              <a:rPr lang="en-US" dirty="0"/>
              <a:t>Slide Compliments of Morgan </a:t>
            </a:r>
            <a:r>
              <a:rPr lang="en-US" dirty="0" err="1"/>
              <a:t>Ruthman</a:t>
            </a:r>
            <a:endParaRPr lang="en-US" dirty="0"/>
          </a:p>
        </p:txBody>
      </p:sp>
    </p:spTree>
    <p:extLst>
      <p:ext uri="{BB962C8B-B14F-4D97-AF65-F5344CB8AC3E}">
        <p14:creationId xmlns:p14="http://schemas.microsoft.com/office/powerpoint/2010/main" val="2816699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FD60-F704-419E-B855-107F472138E5}"/>
              </a:ext>
            </a:extLst>
          </p:cNvPr>
          <p:cNvSpPr>
            <a:spLocks noGrp="1"/>
          </p:cNvSpPr>
          <p:nvPr>
            <p:ph type="title"/>
          </p:nvPr>
        </p:nvSpPr>
        <p:spPr>
          <a:xfrm>
            <a:off x="871458" y="297300"/>
            <a:ext cx="2153078" cy="994172"/>
          </a:xfrm>
        </p:spPr>
        <p:txBody>
          <a:bodyPr>
            <a:normAutofit fontScale="90000"/>
          </a:bodyPr>
          <a:lstStyle/>
          <a:p>
            <a:r>
              <a:rPr lang="en-US" sz="3600" dirty="0"/>
              <a:t>Overview</a:t>
            </a:r>
          </a:p>
        </p:txBody>
      </p:sp>
      <p:sp>
        <p:nvSpPr>
          <p:cNvPr id="3" name="Content Placeholder 2">
            <a:extLst>
              <a:ext uri="{FF2B5EF4-FFF2-40B4-BE49-F238E27FC236}">
                <a16:creationId xmlns:a16="http://schemas.microsoft.com/office/drawing/2014/main" id="{96EAC555-F0E2-4EC6-9B35-7E7BD4B7CAA0}"/>
              </a:ext>
            </a:extLst>
          </p:cNvPr>
          <p:cNvSpPr>
            <a:spLocks noGrp="1"/>
          </p:cNvSpPr>
          <p:nvPr>
            <p:ph idx="1"/>
          </p:nvPr>
        </p:nvSpPr>
        <p:spPr>
          <a:xfrm>
            <a:off x="628650" y="1497409"/>
            <a:ext cx="7886700" cy="3047999"/>
          </a:xfrm>
        </p:spPr>
        <p:txBody>
          <a:bodyPr>
            <a:normAutofit lnSpcReduction="10000"/>
          </a:bodyPr>
          <a:lstStyle/>
          <a:p>
            <a:r>
              <a:rPr lang="en-US" sz="1800" dirty="0">
                <a:latin typeface="Calibri" panose="020F0502020204030204" pitchFamily="34" charset="0"/>
                <a:ea typeface="Calibri" panose="020F0502020204030204" pitchFamily="34" charset="0"/>
                <a:cs typeface="Calibri" panose="020F0502020204030204" pitchFamily="34" charset="0"/>
              </a:rPr>
              <a:t>New York State’s renewable energy initiative, </a:t>
            </a:r>
            <a:r>
              <a:rPr lang="en-US" sz="1800" b="1" dirty="0">
                <a:latin typeface="Calibri" panose="020F0502020204030204" pitchFamily="34" charset="0"/>
                <a:ea typeface="Calibri" panose="020F0502020204030204" pitchFamily="34" charset="0"/>
                <a:cs typeface="Calibri" panose="020F0502020204030204" pitchFamily="34" charset="0"/>
              </a:rPr>
              <a:t>Reforming the Energy Vision (REV)</a:t>
            </a:r>
            <a:r>
              <a:rPr lang="en-US" sz="1800" dirty="0">
                <a:latin typeface="Calibri" panose="020F0502020204030204" pitchFamily="34" charset="0"/>
                <a:ea typeface="Calibri" panose="020F0502020204030204" pitchFamily="34" charset="0"/>
                <a:cs typeface="Calibri" panose="020F0502020204030204" pitchFamily="34" charset="0"/>
              </a:rPr>
              <a:t>, was launched in 2014 and has the stated purpose of “transforming the way electricity is produced, bought and sold in New York and enabling the integration of renewable energy generation and smart grid technologies on the electric grid”.</a:t>
            </a:r>
          </a:p>
          <a:p>
            <a:r>
              <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rPr>
              <a:t>NYSERDA’s </a:t>
            </a:r>
            <a:r>
              <a:rPr lang="en-US" sz="1800" b="1" dirty="0">
                <a:latin typeface="Calibri" panose="020F0502020204030204" pitchFamily="34" charset="0"/>
                <a:ea typeface="Calibri" panose="020F0502020204030204" pitchFamily="34" charset="0"/>
                <a:cs typeface="Calibri" panose="020F0502020204030204" pitchFamily="34" charset="0"/>
              </a:rPr>
              <a:t>Charge Ready </a:t>
            </a:r>
            <a:r>
              <a:rPr lang="en-US" sz="1800" dirty="0">
                <a:latin typeface="Calibri" panose="020F0502020204030204" pitchFamily="34" charset="0"/>
                <a:ea typeface="Calibri" panose="020F0502020204030204" pitchFamily="34" charset="0"/>
                <a:cs typeface="Calibri" panose="020F0502020204030204" pitchFamily="34" charset="0"/>
              </a:rPr>
              <a:t>program is among REV’s 40+ programs and provides rebates of $4,000 per charging port for Level 2 charging stations installed at public, workplace, and multi-unit dwelling parking lots.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The NYS Public Service Commission (PSC) also recently expanded its “Make Ready” program to incentivize utilities and charging station developers to site electric vehicle charging infrastructure; “Make Ready” incentives are available in the Capital Region through </a:t>
            </a:r>
            <a:r>
              <a:rPr lang="en-US" sz="1800" b="1" dirty="0">
                <a:latin typeface="Calibri" panose="020F0502020204030204" pitchFamily="34" charset="0"/>
                <a:ea typeface="Calibri" panose="020F0502020204030204" pitchFamily="34" charset="0"/>
                <a:cs typeface="Calibri" panose="020F0502020204030204" pitchFamily="34" charset="0"/>
              </a:rPr>
              <a:t>National Grid’s EV Charging Station </a:t>
            </a:r>
            <a:r>
              <a:rPr lang="en-US" sz="1800" dirty="0">
                <a:latin typeface="Calibri" panose="020F0502020204030204" pitchFamily="34" charset="0"/>
                <a:ea typeface="Calibri" panose="020F0502020204030204" pitchFamily="34" charset="0"/>
                <a:cs typeface="Calibri" panose="020F0502020204030204" pitchFamily="34" charset="0"/>
              </a:rPr>
              <a:t>program.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2100" dirty="0">
              <a:latin typeface="Calibri" panose="020F0502020204030204" pitchFamily="34" charset="0"/>
              <a:ea typeface="Calibri" panose="020F0502020204030204" pitchFamily="34" charset="0"/>
              <a:cs typeface="Calibri" panose="020F0502020204030204" pitchFamily="34" charset="0"/>
            </a:endParaRPr>
          </a:p>
          <a:p>
            <a:endParaRPr lang="en-US" sz="2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050" name="Picture 2" descr="New York's revolutionary plan to remake its power utilities - Vox">
            <a:extLst>
              <a:ext uri="{FF2B5EF4-FFF2-40B4-BE49-F238E27FC236}">
                <a16:creationId xmlns:a16="http://schemas.microsoft.com/office/drawing/2014/main" id="{379A72F4-BC81-4A29-A58D-D14B0A84D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030" y="297300"/>
            <a:ext cx="5243513" cy="1121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4672805"/>
            <a:ext cx="4053015" cy="369332"/>
          </a:xfrm>
          <a:prstGeom prst="rect">
            <a:avLst/>
          </a:prstGeom>
          <a:noFill/>
        </p:spPr>
        <p:txBody>
          <a:bodyPr wrap="square" rtlCol="0">
            <a:spAutoFit/>
          </a:bodyPr>
          <a:lstStyle/>
          <a:p>
            <a:r>
              <a:rPr lang="en-US" dirty="0"/>
              <a:t>Slide Compliments of Morgan </a:t>
            </a:r>
            <a:r>
              <a:rPr lang="en-US" dirty="0" err="1"/>
              <a:t>Ruthman</a:t>
            </a:r>
            <a:endParaRPr lang="en-US" dirty="0"/>
          </a:p>
        </p:txBody>
      </p:sp>
    </p:spTree>
    <p:extLst>
      <p:ext uri="{BB962C8B-B14F-4D97-AF65-F5344CB8AC3E}">
        <p14:creationId xmlns:p14="http://schemas.microsoft.com/office/powerpoint/2010/main" val="2281504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0FDF-190A-4116-A933-7751B2C15A57}"/>
              </a:ext>
            </a:extLst>
          </p:cNvPr>
          <p:cNvSpPr>
            <a:spLocks noGrp="1"/>
          </p:cNvSpPr>
          <p:nvPr>
            <p:ph type="title"/>
          </p:nvPr>
        </p:nvSpPr>
        <p:spPr>
          <a:xfrm>
            <a:off x="628651" y="273844"/>
            <a:ext cx="3387089" cy="994172"/>
          </a:xfrm>
        </p:spPr>
        <p:txBody>
          <a:bodyPr>
            <a:normAutofit fontScale="90000"/>
          </a:bodyPr>
          <a:lstStyle/>
          <a:p>
            <a:r>
              <a:rPr lang="en-US" sz="3000" dirty="0"/>
              <a:t>NYSERDA Charge</a:t>
            </a:r>
            <a:br>
              <a:rPr lang="en-US" sz="3000" dirty="0"/>
            </a:br>
            <a:r>
              <a:rPr lang="en-US" sz="3000" dirty="0"/>
              <a:t>Ready Program</a:t>
            </a:r>
          </a:p>
        </p:txBody>
      </p:sp>
      <p:sp>
        <p:nvSpPr>
          <p:cNvPr id="3" name="Content Placeholder 2">
            <a:extLst>
              <a:ext uri="{FF2B5EF4-FFF2-40B4-BE49-F238E27FC236}">
                <a16:creationId xmlns:a16="http://schemas.microsoft.com/office/drawing/2014/main" id="{93B6CFD4-A730-481D-9253-3CDE3317D1D5}"/>
              </a:ext>
            </a:extLst>
          </p:cNvPr>
          <p:cNvSpPr>
            <a:spLocks noGrp="1"/>
          </p:cNvSpPr>
          <p:nvPr>
            <p:ph idx="1"/>
          </p:nvPr>
        </p:nvSpPr>
        <p:spPr>
          <a:xfrm>
            <a:off x="628650" y="1445419"/>
            <a:ext cx="7886700" cy="3263504"/>
          </a:xfrm>
        </p:spPr>
        <p:txBody>
          <a:bodyPr>
            <a:normAutofit fontScale="92500" lnSpcReduction="10000"/>
          </a:bodyPr>
          <a:lstStyle/>
          <a:p>
            <a:r>
              <a:rPr lang="en-US" dirty="0"/>
              <a:t>The Charge Ready program offers incentive funding to applicants for </a:t>
            </a:r>
            <a:r>
              <a:rPr lang="en-US" b="1" dirty="0"/>
              <a:t>purchase and installation costs </a:t>
            </a:r>
            <a:r>
              <a:rPr lang="en-US" dirty="0"/>
              <a:t>of electric vehicle charging stations.</a:t>
            </a:r>
          </a:p>
          <a:p>
            <a:r>
              <a:rPr lang="en-US" dirty="0"/>
              <a:t>Incentives are currently capped at $4,000 per charging port; most Level 2 stations have 2 ports, resulting in $8,000 per station.</a:t>
            </a:r>
          </a:p>
          <a:p>
            <a:r>
              <a:rPr lang="en-US" dirty="0"/>
              <a:t>Covered costs can include charging station, activation costs, installation costs, and subscription costs of hosting platform.</a:t>
            </a:r>
          </a:p>
          <a:p>
            <a:r>
              <a:rPr lang="en-US" dirty="0"/>
              <a:t>Application process is managed through NYSERDA portal and requires initial outlay by applicant; refund in 30-60 days from final approval.</a:t>
            </a:r>
          </a:p>
          <a:p>
            <a:r>
              <a:rPr lang="en-US" dirty="0"/>
              <a:t>Link: </a:t>
            </a:r>
            <a:r>
              <a:rPr lang="en-US" dirty="0">
                <a:hlinkClick r:id="rId3"/>
              </a:rPr>
              <a:t>https://www.nyserda.ny.gov/All-Programs/Programs/ChargeNY</a:t>
            </a:r>
            <a:endParaRPr lang="en-US" dirty="0"/>
          </a:p>
          <a:p>
            <a:endParaRPr lang="en-US" dirty="0"/>
          </a:p>
        </p:txBody>
      </p:sp>
      <p:pic>
        <p:nvPicPr>
          <p:cNvPr id="3074" name="Picture 2" descr="NYSERDA Logo - New Buildings Institute">
            <a:extLst>
              <a:ext uri="{FF2B5EF4-FFF2-40B4-BE49-F238E27FC236}">
                <a16:creationId xmlns:a16="http://schemas.microsoft.com/office/drawing/2014/main" id="{50658610-803E-4A5B-B3A5-4652B4AD9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704" y="304301"/>
            <a:ext cx="3861966" cy="933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5704" y="4701660"/>
            <a:ext cx="3981139" cy="369332"/>
          </a:xfrm>
          <a:prstGeom prst="rect">
            <a:avLst/>
          </a:prstGeom>
          <a:noFill/>
        </p:spPr>
        <p:txBody>
          <a:bodyPr wrap="square" rtlCol="0">
            <a:spAutoFit/>
          </a:bodyPr>
          <a:lstStyle/>
          <a:p>
            <a:r>
              <a:rPr lang="en-US" dirty="0"/>
              <a:t>Slide Compliments of Morgan </a:t>
            </a:r>
            <a:r>
              <a:rPr lang="en-US" dirty="0" err="1"/>
              <a:t>Ruthman</a:t>
            </a:r>
            <a:endParaRPr lang="en-US" dirty="0"/>
          </a:p>
        </p:txBody>
      </p:sp>
    </p:spTree>
    <p:extLst>
      <p:ext uri="{BB962C8B-B14F-4D97-AF65-F5344CB8AC3E}">
        <p14:creationId xmlns:p14="http://schemas.microsoft.com/office/powerpoint/2010/main" val="4035591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4D17-D1CA-462B-ACF2-5D3246E1068F}"/>
              </a:ext>
            </a:extLst>
          </p:cNvPr>
          <p:cNvSpPr>
            <a:spLocks noGrp="1"/>
          </p:cNvSpPr>
          <p:nvPr>
            <p:ph type="title"/>
          </p:nvPr>
        </p:nvSpPr>
        <p:spPr>
          <a:xfrm>
            <a:off x="697230" y="283606"/>
            <a:ext cx="4095750" cy="1164194"/>
          </a:xfrm>
        </p:spPr>
        <p:txBody>
          <a:bodyPr>
            <a:normAutofit fontScale="90000"/>
          </a:bodyPr>
          <a:lstStyle/>
          <a:p>
            <a:r>
              <a:rPr lang="en-US" dirty="0"/>
              <a:t>National Grid EV </a:t>
            </a:r>
            <a:br>
              <a:rPr lang="en-US" dirty="0"/>
            </a:br>
            <a:r>
              <a:rPr lang="en-US" dirty="0"/>
              <a:t>Charging Station Program</a:t>
            </a:r>
          </a:p>
        </p:txBody>
      </p:sp>
      <p:sp>
        <p:nvSpPr>
          <p:cNvPr id="3" name="Content Placeholder 2">
            <a:extLst>
              <a:ext uri="{FF2B5EF4-FFF2-40B4-BE49-F238E27FC236}">
                <a16:creationId xmlns:a16="http://schemas.microsoft.com/office/drawing/2014/main" id="{5B32216A-7057-4096-A299-BF8E379D8571}"/>
              </a:ext>
            </a:extLst>
          </p:cNvPr>
          <p:cNvSpPr>
            <a:spLocks noGrp="1"/>
          </p:cNvSpPr>
          <p:nvPr>
            <p:ph idx="1"/>
          </p:nvPr>
        </p:nvSpPr>
        <p:spPr>
          <a:xfrm>
            <a:off x="542153" y="1583724"/>
            <a:ext cx="7886700" cy="3412094"/>
          </a:xfrm>
        </p:spPr>
        <p:txBody>
          <a:bodyPr>
            <a:normAutofit fontScale="92500" lnSpcReduction="10000"/>
          </a:bodyPr>
          <a:lstStyle/>
          <a:p>
            <a:r>
              <a:rPr lang="en-US" dirty="0">
                <a:cs typeface="Calibri Light" panose="020F0302020204030204" pitchFamily="34" charset="0"/>
              </a:rPr>
              <a:t>National Grid offers “Make Ready” funding for the </a:t>
            </a:r>
            <a:r>
              <a:rPr lang="en-US" b="1" dirty="0">
                <a:cs typeface="Calibri Light" panose="020F0302020204030204" pitchFamily="34" charset="0"/>
              </a:rPr>
              <a:t>electrical infrastructure costs</a:t>
            </a:r>
            <a:r>
              <a:rPr lang="en-US" dirty="0">
                <a:cs typeface="Calibri Light" panose="020F0302020204030204" pitchFamily="34" charset="0"/>
              </a:rPr>
              <a:t> required to service EV charging stations.</a:t>
            </a:r>
          </a:p>
          <a:p>
            <a:r>
              <a:rPr lang="en-US" dirty="0">
                <a:cs typeface="Calibri Light" panose="020F0302020204030204" pitchFamily="34" charset="0"/>
              </a:rPr>
              <a:t>Incentive funds are currently being revamped for 2021 and should cover up to 90% of “Make Ready” work, with funds payable directly to approved installer; funding currently “capped” at $5,000/station.</a:t>
            </a:r>
          </a:p>
          <a:p>
            <a:r>
              <a:rPr lang="en-US" dirty="0">
                <a:cs typeface="Calibri Light" panose="020F0302020204030204" pitchFamily="34" charset="0"/>
              </a:rPr>
              <a:t>Covered costs include site assessment, installation of underground electrical infrastructure, and concrete pedestal with bolt pattern. </a:t>
            </a:r>
          </a:p>
          <a:p>
            <a:r>
              <a:rPr lang="en-US" dirty="0">
                <a:cs typeface="Calibri Light" panose="020F0302020204030204" pitchFamily="34" charset="0"/>
              </a:rPr>
              <a:t>Charging station is owned by the applicant and National Grid owns and maintains the electrical infrastructure. </a:t>
            </a:r>
          </a:p>
          <a:p>
            <a:r>
              <a:rPr lang="en-US" dirty="0">
                <a:cs typeface="Calibri Light" panose="020F0302020204030204" pitchFamily="34" charset="0"/>
              </a:rPr>
              <a:t>Link: </a:t>
            </a:r>
            <a:r>
              <a:rPr lang="en-US" dirty="0">
                <a:cs typeface="Calibri Light" panose="020F0302020204030204" pitchFamily="34" charset="0"/>
                <a:hlinkClick r:id="rId2"/>
              </a:rPr>
              <a:t>https://www.nationalgridus.com/Upstate-NY-Business/Energy-Saving-Programs/Electric-Vehicle-Charging-Station-Program</a:t>
            </a:r>
            <a:endParaRPr lang="en-US" dirty="0">
              <a:cs typeface="Calibri Light" panose="020F0302020204030204" pitchFamily="34" charset="0"/>
            </a:endParaRPr>
          </a:p>
          <a:p>
            <a:pPr marL="0" indent="0">
              <a:buNone/>
            </a:pPr>
            <a:endParaRPr lang="en-US" dirty="0"/>
          </a:p>
        </p:txBody>
      </p:sp>
      <p:pic>
        <p:nvPicPr>
          <p:cNvPr id="4098" name="Picture 2" descr="Natural Gas &amp; Electricity | National Grid">
            <a:extLst>
              <a:ext uri="{FF2B5EF4-FFF2-40B4-BE49-F238E27FC236}">
                <a16:creationId xmlns:a16="http://schemas.microsoft.com/office/drawing/2014/main" id="{EA270F82-8E11-42AA-92A9-75531716D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482" y="501372"/>
            <a:ext cx="3521869" cy="728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3482" y="4716072"/>
            <a:ext cx="3854687" cy="369332"/>
          </a:xfrm>
          <a:prstGeom prst="rect">
            <a:avLst/>
          </a:prstGeom>
          <a:noFill/>
        </p:spPr>
        <p:txBody>
          <a:bodyPr wrap="square" rtlCol="0">
            <a:spAutoFit/>
          </a:bodyPr>
          <a:lstStyle/>
          <a:p>
            <a:r>
              <a:rPr lang="en-US"/>
              <a:t>Slide Compliments of Morgan Ruthman</a:t>
            </a:r>
            <a:endParaRPr lang="en-US" dirty="0"/>
          </a:p>
        </p:txBody>
      </p:sp>
    </p:spTree>
    <p:extLst>
      <p:ext uri="{BB962C8B-B14F-4D97-AF65-F5344CB8AC3E}">
        <p14:creationId xmlns:p14="http://schemas.microsoft.com/office/powerpoint/2010/main" val="170727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9F3B-A25D-4E68-A4A6-6313A0EE04C7}"/>
              </a:ext>
            </a:extLst>
          </p:cNvPr>
          <p:cNvSpPr>
            <a:spLocks noGrp="1"/>
          </p:cNvSpPr>
          <p:nvPr>
            <p:ph type="title"/>
          </p:nvPr>
        </p:nvSpPr>
        <p:spPr>
          <a:xfrm>
            <a:off x="628651" y="298810"/>
            <a:ext cx="4241300" cy="952976"/>
          </a:xfrm>
        </p:spPr>
        <p:txBody>
          <a:bodyPr>
            <a:normAutofit/>
          </a:bodyPr>
          <a:lstStyle/>
          <a:p>
            <a:r>
              <a:rPr lang="en-US" sz="2700" dirty="0">
                <a:latin typeface="Calibri Light" panose="020F0302020204030204" pitchFamily="34" charset="0"/>
                <a:ea typeface="Calibri" panose="020F0502020204030204" pitchFamily="34" charset="0"/>
                <a:cs typeface="Calibri Light" panose="020F0302020204030204" pitchFamily="34" charset="0"/>
              </a:rPr>
              <a:t>DEC </a:t>
            </a:r>
            <a:r>
              <a:rPr lang="pt-BR" sz="2700" dirty="0">
                <a:latin typeface="Calibri Light" panose="020F0302020204030204" pitchFamily="34" charset="0"/>
                <a:ea typeface="Calibri" panose="020F0502020204030204" pitchFamily="34" charset="0"/>
                <a:cs typeface="Calibri Light" panose="020F0302020204030204" pitchFamily="34" charset="0"/>
              </a:rPr>
              <a:t>Municipal Zero-emission Vehicle (ZEV) Rebate</a:t>
            </a:r>
            <a:endParaRPr lang="en-US" sz="2700"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B865771E-0926-409F-BBEB-5C0ADD4D6BA1}"/>
              </a:ext>
            </a:extLst>
          </p:cNvPr>
          <p:cNvSpPr>
            <a:spLocks noGrp="1"/>
          </p:cNvSpPr>
          <p:nvPr>
            <p:ph idx="1"/>
          </p:nvPr>
        </p:nvSpPr>
        <p:spPr>
          <a:xfrm>
            <a:off x="628650" y="1414341"/>
            <a:ext cx="8362951" cy="3279580"/>
          </a:xfrm>
        </p:spPr>
        <p:txBody>
          <a:bodyPr>
            <a:normAutofit fontScale="62500" lnSpcReduction="20000"/>
          </a:bodyPr>
          <a:lstStyle/>
          <a:p>
            <a:r>
              <a:rPr lang="en-US" sz="2550" dirty="0"/>
              <a:t>The DEC offers:</a:t>
            </a:r>
          </a:p>
          <a:p>
            <a:pPr lvl="1"/>
            <a:r>
              <a:rPr lang="en-US" sz="1950" dirty="0">
                <a:solidFill>
                  <a:srgbClr val="000000"/>
                </a:solidFill>
              </a:rPr>
              <a:t>(1) rebates to municipalities for purchase or lease eligible new zero-emission vehicles for fleet use; </a:t>
            </a:r>
          </a:p>
          <a:p>
            <a:pPr lvl="1"/>
            <a:r>
              <a:rPr lang="en-US" sz="1950" dirty="0">
                <a:solidFill>
                  <a:srgbClr val="000000"/>
                </a:solidFill>
              </a:rPr>
              <a:t>(2) grants to municipalities for installation of electric vehicle charging stations for public use; and </a:t>
            </a:r>
          </a:p>
          <a:p>
            <a:pPr lvl="1"/>
            <a:r>
              <a:rPr lang="en-US" sz="1950" dirty="0">
                <a:solidFill>
                  <a:srgbClr val="000000"/>
                </a:solidFill>
              </a:rPr>
              <a:t>(3) grants to Climate Smart Communities for eligible climate mitigation and adaptation projects.</a:t>
            </a:r>
          </a:p>
          <a:p>
            <a:r>
              <a:rPr lang="en-US" sz="2550" dirty="0">
                <a:solidFill>
                  <a:srgbClr val="000000"/>
                </a:solidFill>
              </a:rPr>
              <a:t>DEC funding and NYSERDA Charge Ready incentives cannot be pursued for same installation. </a:t>
            </a:r>
            <a:endParaRPr lang="en-US" sz="2550" dirty="0"/>
          </a:p>
          <a:p>
            <a:r>
              <a:rPr lang="en-US" sz="2550" dirty="0"/>
              <a:t>EVs with an electric range of 51 miles or greater are eligible for rebates of $5,000, and eligible vehicles must be new and be placed into municipal service at a dealership in New York State.</a:t>
            </a:r>
          </a:p>
          <a:p>
            <a:r>
              <a:rPr lang="en-US" sz="2550" dirty="0"/>
              <a:t>In 2020 $500,000 was available to municipalities for the purchase or lease of eligible vehicles for fleet use. </a:t>
            </a:r>
            <a:r>
              <a:rPr lang="en-US" sz="2550" b="1" dirty="0"/>
              <a:t>2020 funding currently depleted; need to stay tuned for 2021 funding allocation and application timeframe.</a:t>
            </a:r>
          </a:p>
          <a:p>
            <a:r>
              <a:rPr lang="en-US" sz="2550" dirty="0"/>
              <a:t>Link: </a:t>
            </a:r>
            <a:r>
              <a:rPr lang="en-US" sz="2550" dirty="0">
                <a:hlinkClick r:id="rId2"/>
              </a:rPr>
              <a:t>https://www.dec.ny.gov/energy/109181.html</a:t>
            </a:r>
            <a:endParaRPr lang="en-US" sz="2550" dirty="0"/>
          </a:p>
        </p:txBody>
      </p:sp>
      <p:pic>
        <p:nvPicPr>
          <p:cNvPr id="5122" name="Picture 2" descr="Sea Lamprey - NYS Dept. of Environmental Conservation">
            <a:extLst>
              <a:ext uri="{FF2B5EF4-FFF2-40B4-BE49-F238E27FC236}">
                <a16:creationId xmlns:a16="http://schemas.microsoft.com/office/drawing/2014/main" id="{D0B8C894-0E39-42AE-B0E3-578433A5E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950" y="235316"/>
            <a:ext cx="4018337" cy="1265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61750" y="4656851"/>
            <a:ext cx="4126537" cy="369332"/>
          </a:xfrm>
          <a:prstGeom prst="rect">
            <a:avLst/>
          </a:prstGeom>
          <a:noFill/>
        </p:spPr>
        <p:txBody>
          <a:bodyPr wrap="square" rtlCol="0">
            <a:spAutoFit/>
          </a:bodyPr>
          <a:lstStyle/>
          <a:p>
            <a:r>
              <a:rPr lang="en-US"/>
              <a:t>Slide Compliments of Morgan Ruthman</a:t>
            </a:r>
            <a:endParaRPr lang="en-US" dirty="0"/>
          </a:p>
        </p:txBody>
      </p:sp>
    </p:spTree>
    <p:extLst>
      <p:ext uri="{BB962C8B-B14F-4D97-AF65-F5344CB8AC3E}">
        <p14:creationId xmlns:p14="http://schemas.microsoft.com/office/powerpoint/2010/main" val="959377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94" y="171063"/>
            <a:ext cx="8207088" cy="858877"/>
          </a:xfrm>
        </p:spPr>
        <p:txBody>
          <a:bodyPr>
            <a:normAutofit fontScale="90000"/>
          </a:bodyPr>
          <a:lstStyle/>
          <a:p>
            <a:r>
              <a:rPr lang="en-US" dirty="0"/>
              <a:t>Recommendations </a:t>
            </a:r>
            <a:br>
              <a:rPr lang="en-US" dirty="0"/>
            </a:br>
            <a:r>
              <a:rPr lang="en-US" dirty="0">
                <a:solidFill>
                  <a:srgbClr val="0070C0"/>
                </a:solidFill>
              </a:rPr>
              <a:t>Town of North Greenbush</a:t>
            </a:r>
            <a:endParaRPr lang="en-US" dirty="0"/>
          </a:p>
        </p:txBody>
      </p:sp>
      <p:sp>
        <p:nvSpPr>
          <p:cNvPr id="4" name="Footer Placeholder 3"/>
          <p:cNvSpPr>
            <a:spLocks noGrp="1"/>
          </p:cNvSpPr>
          <p:nvPr>
            <p:ph type="ftr" sz="quarter" idx="11"/>
          </p:nvPr>
        </p:nvSpPr>
        <p:spPr/>
        <p:txBody>
          <a:bodyPr/>
          <a:lstStyle/>
          <a:p>
            <a:r>
              <a:rPr lang="en-US" sz="1200" dirty="0"/>
              <a:t>North Greenbush 2020</a:t>
            </a:r>
          </a:p>
          <a:p>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26</a:t>
            </a:fld>
            <a:endParaRPr lang="en-US"/>
          </a:p>
        </p:txBody>
      </p:sp>
      <p:sp>
        <p:nvSpPr>
          <p:cNvPr id="3" name="Content Placeholder 2"/>
          <p:cNvSpPr>
            <a:spLocks noGrp="1"/>
          </p:cNvSpPr>
          <p:nvPr>
            <p:ph idx="1"/>
          </p:nvPr>
        </p:nvSpPr>
        <p:spPr>
          <a:xfrm>
            <a:off x="0" y="1151776"/>
            <a:ext cx="4470067" cy="3314710"/>
          </a:xfrm>
          <a:solidFill>
            <a:schemeClr val="bg1">
              <a:lumMod val="95000"/>
            </a:schemeClr>
          </a:solidFill>
        </p:spPr>
        <p:txBody>
          <a:bodyPr>
            <a:normAutofit/>
          </a:bodyPr>
          <a:lstStyle/>
          <a:p>
            <a:pPr lvl="1"/>
            <a:r>
              <a:rPr lang="en-US" dirty="0"/>
              <a:t>Update Storm Water Plans/ mapping</a:t>
            </a:r>
          </a:p>
          <a:p>
            <a:pPr lvl="1"/>
            <a:r>
              <a:rPr lang="en-US" dirty="0"/>
              <a:t>Update the Town Comprehensive Plan - resiliency/sustainability </a:t>
            </a:r>
          </a:p>
          <a:p>
            <a:pPr lvl="1"/>
            <a:r>
              <a:rPr lang="en-US" dirty="0"/>
              <a:t>Explore the inclusion of ZEV and charging station capacity</a:t>
            </a:r>
          </a:p>
          <a:p>
            <a:pPr lvl="1"/>
            <a:r>
              <a:rPr lang="en-US" dirty="0"/>
              <a:t>Make the final CSRP Tool available to residents – town website</a:t>
            </a:r>
          </a:p>
          <a:p>
            <a:pPr lvl="2"/>
            <a:r>
              <a:rPr lang="en-US" dirty="0"/>
              <a:t>Continue steps toward becoming a Climate Smart Certified Community</a:t>
            </a:r>
          </a:p>
          <a:p>
            <a:pPr lvl="1"/>
            <a:endParaRPr lang="en-US" dirty="0"/>
          </a:p>
          <a:p>
            <a:endParaRPr lang="en-US" dirty="0"/>
          </a:p>
          <a:p>
            <a:pPr lvl="1"/>
            <a:endParaRPr lang="en-US" dirty="0"/>
          </a:p>
          <a:p>
            <a:pPr lvl="1"/>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067" y="1197873"/>
            <a:ext cx="4397391" cy="3222516"/>
          </a:xfrm>
          <a:prstGeom prst="rect">
            <a:avLst/>
          </a:prstGeom>
        </p:spPr>
      </p:pic>
    </p:spTree>
    <p:extLst>
      <p:ext uri="{BB962C8B-B14F-4D97-AF65-F5344CB8AC3E}">
        <p14:creationId xmlns:p14="http://schemas.microsoft.com/office/powerpoint/2010/main" val="358223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4A00DF7-6AE2-7340-9EE1-6F4F020C789C}" type="slidenum">
              <a:rPr lang="en-US" smtClean="0"/>
              <a:t>27</a:t>
            </a:fld>
            <a:endParaRPr lang="en-US"/>
          </a:p>
        </p:txBody>
      </p:sp>
      <p:sp>
        <p:nvSpPr>
          <p:cNvPr id="5" name="Title 4"/>
          <p:cNvSpPr>
            <a:spLocks noGrp="1"/>
          </p:cNvSpPr>
          <p:nvPr>
            <p:ph type="title"/>
          </p:nvPr>
        </p:nvSpPr>
        <p:spPr>
          <a:xfrm>
            <a:off x="356670" y="155099"/>
            <a:ext cx="5825219" cy="576432"/>
          </a:xfrm>
        </p:spPr>
        <p:txBody>
          <a:bodyPr/>
          <a:lstStyle/>
          <a:p>
            <a:r>
              <a:rPr lang="en-US" dirty="0">
                <a:solidFill>
                  <a:schemeClr val="tx1"/>
                </a:solidFill>
              </a:rPr>
              <a:t>Contact Information</a:t>
            </a:r>
          </a:p>
        </p:txBody>
      </p:sp>
      <p:sp>
        <p:nvSpPr>
          <p:cNvPr id="6" name="Content Placeholder 5"/>
          <p:cNvSpPr>
            <a:spLocks noGrp="1"/>
          </p:cNvSpPr>
          <p:nvPr>
            <p:ph sz="half" idx="1"/>
          </p:nvPr>
        </p:nvSpPr>
        <p:spPr>
          <a:xfrm>
            <a:off x="196605" y="543819"/>
            <a:ext cx="5296245" cy="3475390"/>
          </a:xfrm>
        </p:spPr>
        <p:txBody>
          <a:bodyPr>
            <a:normAutofit/>
          </a:bodyPr>
          <a:lstStyle/>
          <a:p>
            <a:pPr marL="0" indent="0">
              <a:lnSpc>
                <a:spcPct val="110000"/>
              </a:lnSpc>
              <a:spcBef>
                <a:spcPts val="0"/>
              </a:spcBef>
              <a:buNone/>
            </a:pPr>
            <a:endParaRPr lang="en-US" sz="1400" b="1" dirty="0"/>
          </a:p>
          <a:p>
            <a:pPr marL="0" indent="0">
              <a:lnSpc>
                <a:spcPct val="110000"/>
              </a:lnSpc>
              <a:spcBef>
                <a:spcPts val="0"/>
              </a:spcBef>
              <a:buNone/>
            </a:pPr>
            <a:r>
              <a:rPr lang="en-US" sz="1400" dirty="0"/>
              <a:t>Bernie Wiesen		</a:t>
            </a:r>
          </a:p>
          <a:p>
            <a:pPr marL="0" indent="0">
              <a:lnSpc>
                <a:spcPct val="110000"/>
              </a:lnSpc>
              <a:spcBef>
                <a:spcPts val="0"/>
              </a:spcBef>
              <a:buNone/>
            </a:pPr>
            <a:r>
              <a:rPr lang="en-US" sz="1400" dirty="0"/>
              <a:t>Executive Director</a:t>
            </a:r>
          </a:p>
          <a:p>
            <a:pPr marL="0" indent="0">
              <a:lnSpc>
                <a:spcPct val="110000"/>
              </a:lnSpc>
              <a:spcBef>
                <a:spcPts val="0"/>
              </a:spcBef>
              <a:buNone/>
            </a:pPr>
            <a:r>
              <a:rPr lang="en-US" sz="1400" dirty="0"/>
              <a:t>bw27@cornell.edu</a:t>
            </a:r>
          </a:p>
          <a:p>
            <a:pPr marL="0" indent="0">
              <a:lnSpc>
                <a:spcPct val="110000"/>
              </a:lnSpc>
              <a:spcBef>
                <a:spcPts val="0"/>
              </a:spcBef>
              <a:buNone/>
            </a:pPr>
            <a:r>
              <a:rPr lang="en-US" sz="1400" dirty="0"/>
              <a:t>Cornell Cooperative Extension</a:t>
            </a:r>
          </a:p>
          <a:p>
            <a:pPr marL="0" indent="0">
              <a:lnSpc>
                <a:spcPct val="110000"/>
              </a:lnSpc>
              <a:spcBef>
                <a:spcPts val="0"/>
              </a:spcBef>
              <a:buNone/>
            </a:pPr>
            <a:r>
              <a:rPr lang="en-US" sz="1400" dirty="0"/>
              <a:t>Rensselaer County</a:t>
            </a:r>
          </a:p>
          <a:p>
            <a:pPr marL="0" indent="0">
              <a:lnSpc>
                <a:spcPct val="110000"/>
              </a:lnSpc>
              <a:spcBef>
                <a:spcPts val="0"/>
              </a:spcBef>
              <a:buNone/>
            </a:pPr>
            <a:r>
              <a:rPr lang="en-US" sz="1400" dirty="0"/>
              <a:t>61 State Street</a:t>
            </a:r>
          </a:p>
          <a:p>
            <a:pPr marL="0" indent="0">
              <a:lnSpc>
                <a:spcPct val="110000"/>
              </a:lnSpc>
              <a:spcBef>
                <a:spcPts val="0"/>
              </a:spcBef>
              <a:buNone/>
            </a:pPr>
            <a:r>
              <a:rPr lang="en-US" sz="1400" dirty="0"/>
              <a:t>Troy, NY 12180</a:t>
            </a:r>
          </a:p>
          <a:p>
            <a:pPr marL="0" indent="0">
              <a:lnSpc>
                <a:spcPct val="110000"/>
              </a:lnSpc>
              <a:spcBef>
                <a:spcPts val="0"/>
              </a:spcBef>
              <a:buNone/>
            </a:pPr>
            <a:r>
              <a:rPr lang="en-US" sz="1400" dirty="0"/>
              <a:t>P 518-272-4210</a:t>
            </a:r>
          </a:p>
          <a:p>
            <a:pPr marL="0" indent="0">
              <a:lnSpc>
                <a:spcPct val="110000"/>
              </a:lnSpc>
              <a:spcBef>
                <a:spcPts val="0"/>
              </a:spcBef>
              <a:buNone/>
            </a:pPr>
            <a:r>
              <a:rPr lang="en-US" sz="1400" dirty="0"/>
              <a:t>F 518-272-1648</a:t>
            </a:r>
          </a:p>
          <a:p>
            <a:pPr marL="0" indent="0">
              <a:lnSpc>
                <a:spcPct val="110000"/>
              </a:lnSpc>
              <a:spcBef>
                <a:spcPts val="0"/>
              </a:spcBef>
              <a:buNone/>
            </a:pPr>
            <a:r>
              <a:rPr lang="en-US" sz="1400" dirty="0"/>
              <a:t>Ccerensselaer.org</a:t>
            </a:r>
          </a:p>
          <a:p>
            <a:pPr marL="0" indent="0">
              <a:lnSpc>
                <a:spcPct val="110000"/>
              </a:lnSpc>
              <a:spcBef>
                <a:spcPts val="0"/>
              </a:spcBef>
              <a:buNone/>
            </a:pPr>
            <a:endParaRPr lang="en-US" sz="1400" dirty="0"/>
          </a:p>
          <a:p>
            <a:pPr marL="0" indent="0">
              <a:lnSpc>
                <a:spcPct val="120000"/>
              </a:lnSpc>
              <a:buNone/>
            </a:pPr>
            <a:endParaRPr lang="en-US" dirty="0"/>
          </a:p>
          <a:p>
            <a:pPr marL="0" indent="0">
              <a:buNone/>
            </a:pPr>
            <a:endParaRPr lang="en-US" dirty="0"/>
          </a:p>
        </p:txBody>
      </p:sp>
      <p:sp>
        <p:nvSpPr>
          <p:cNvPr id="11" name="Content Placeholder 10"/>
          <p:cNvSpPr>
            <a:spLocks noGrp="1"/>
          </p:cNvSpPr>
          <p:nvPr>
            <p:ph sz="half" idx="12"/>
          </p:nvPr>
        </p:nvSpPr>
        <p:spPr>
          <a:xfrm>
            <a:off x="2719359" y="287840"/>
            <a:ext cx="3232477" cy="3987347"/>
          </a:xfrm>
        </p:spPr>
        <p:txBody>
          <a:bodyPr>
            <a:noAutofit/>
          </a:bodyPr>
          <a:lstStyle/>
          <a:p>
            <a:pPr marL="0" indent="0">
              <a:lnSpc>
                <a:spcPct val="120000"/>
              </a:lnSpc>
              <a:spcBef>
                <a:spcPts val="0"/>
              </a:spcBef>
              <a:buNone/>
            </a:pPr>
            <a:endParaRPr lang="en-US" sz="1400" b="1" dirty="0"/>
          </a:p>
          <a:p>
            <a:pPr marL="0" indent="0">
              <a:spcBef>
                <a:spcPts val="0"/>
              </a:spcBef>
              <a:buNone/>
            </a:pPr>
            <a:endParaRPr lang="en-US" sz="1400" dirty="0"/>
          </a:p>
          <a:p>
            <a:pPr marL="0" indent="0">
              <a:spcBef>
                <a:spcPts val="0"/>
              </a:spcBef>
              <a:buNone/>
            </a:pPr>
            <a:r>
              <a:rPr lang="en-US" sz="1400" dirty="0"/>
              <a:t> Mary Frances Sabo</a:t>
            </a:r>
          </a:p>
          <a:p>
            <a:pPr marL="0" indent="0">
              <a:spcBef>
                <a:spcPts val="0"/>
              </a:spcBef>
              <a:buNone/>
            </a:pPr>
            <a:r>
              <a:rPr lang="en-US" sz="1400" dirty="0"/>
              <a:t> Councilwoman-Chair CSC</a:t>
            </a:r>
          </a:p>
          <a:p>
            <a:pPr marL="0" indent="0">
              <a:spcBef>
                <a:spcPts val="0"/>
              </a:spcBef>
              <a:buNone/>
            </a:pPr>
            <a:r>
              <a:rPr lang="en-US" sz="1400" dirty="0"/>
              <a:t> msabo@northgreenbush.org</a:t>
            </a:r>
          </a:p>
          <a:p>
            <a:pPr marL="0" indent="0">
              <a:spcBef>
                <a:spcPts val="0"/>
              </a:spcBef>
              <a:buNone/>
            </a:pPr>
            <a:r>
              <a:rPr lang="en-US" sz="1400" dirty="0"/>
              <a:t> Town of North Greenbush </a:t>
            </a:r>
          </a:p>
          <a:p>
            <a:pPr marL="0" indent="0">
              <a:spcBef>
                <a:spcPts val="0"/>
              </a:spcBef>
              <a:buNone/>
            </a:pPr>
            <a:r>
              <a:rPr lang="en-US" sz="1400" dirty="0"/>
              <a:t> 2 Douglas St.</a:t>
            </a:r>
          </a:p>
          <a:p>
            <a:pPr marL="0" indent="0">
              <a:spcBef>
                <a:spcPts val="0"/>
              </a:spcBef>
              <a:buNone/>
            </a:pPr>
            <a:r>
              <a:rPr lang="en-US" sz="1400" dirty="0"/>
              <a:t> Wynantskill, NY 12198</a:t>
            </a:r>
          </a:p>
          <a:p>
            <a:pPr marL="0" indent="0">
              <a:spcBef>
                <a:spcPts val="0"/>
              </a:spcBef>
              <a:buNone/>
            </a:pPr>
            <a:r>
              <a:rPr lang="en-US" sz="1400" dirty="0"/>
              <a:t> P 518-424-1884</a:t>
            </a:r>
          </a:p>
          <a:p>
            <a:pPr marL="0" indent="0">
              <a:spcBef>
                <a:spcPts val="0"/>
              </a:spcBef>
              <a:buNone/>
            </a:pPr>
            <a:r>
              <a:rPr lang="en-US" sz="1400" dirty="0"/>
              <a:t> F 518-283-5345</a:t>
            </a:r>
          </a:p>
          <a:p>
            <a:pPr marL="0" indent="0">
              <a:spcBef>
                <a:spcPts val="0"/>
              </a:spcBef>
              <a:buNone/>
            </a:pPr>
            <a:r>
              <a:rPr lang="en-US" sz="1400" dirty="0"/>
              <a:t> townofng.com/</a:t>
            </a:r>
          </a:p>
        </p:txBody>
      </p:sp>
      <p:sp>
        <p:nvSpPr>
          <p:cNvPr id="14" name="Rectangle 13"/>
          <p:cNvSpPr/>
          <p:nvPr/>
        </p:nvSpPr>
        <p:spPr>
          <a:xfrm>
            <a:off x="6969454" y="4695104"/>
            <a:ext cx="1618905" cy="276999"/>
          </a:xfrm>
          <a:prstGeom prst="rect">
            <a:avLst/>
          </a:prstGeom>
        </p:spPr>
        <p:txBody>
          <a:bodyPr wrap="none">
            <a:spAutoFit/>
          </a:bodyPr>
          <a:lstStyle/>
          <a:p>
            <a:r>
              <a:rPr lang="en-US" sz="1200" dirty="0"/>
              <a:t>North Greenbush 2020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168" y="3367014"/>
            <a:ext cx="5082210" cy="10802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563" y="100396"/>
            <a:ext cx="3230312" cy="21692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563" y="2269657"/>
            <a:ext cx="3230312" cy="2422734"/>
          </a:xfrm>
          <a:prstGeom prst="rect">
            <a:avLst/>
          </a:prstGeom>
        </p:spPr>
      </p:pic>
    </p:spTree>
    <p:extLst>
      <p:ext uri="{BB962C8B-B14F-4D97-AF65-F5344CB8AC3E}">
        <p14:creationId xmlns:p14="http://schemas.microsoft.com/office/powerpoint/2010/main" val="213339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34300"/>
            <a:ext cx="9144000" cy="804984"/>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solidFill>
            <a:srgbClr val="B31B1B"/>
          </a:solidFill>
          <a:effectLst>
            <a:outerShdw blurRad="292100" dist="139700" dir="11400000" algn="tl" rotWithShape="0">
              <a:prstClr val="black">
                <a:alpha val="65000"/>
              </a:prstClr>
            </a:outerShdw>
          </a:effectLst>
        </p:spPr>
        <p:txBody>
          <a:bodyPr>
            <a:normAutofit/>
          </a:bodyPr>
          <a:lstStyle/>
          <a:p>
            <a:pPr algn="ctr"/>
            <a:br>
              <a:rPr lang="en-US" sz="900" dirty="0">
                <a:solidFill>
                  <a:schemeClr val="bg1"/>
                </a:solidFill>
              </a:rPr>
            </a:br>
            <a:br>
              <a:rPr lang="en-US" sz="900" dirty="0">
                <a:solidFill>
                  <a:schemeClr val="bg1"/>
                </a:solidFill>
              </a:rPr>
            </a:br>
            <a:r>
              <a:rPr lang="en-US" sz="2400" dirty="0">
                <a:solidFill>
                  <a:schemeClr val="bg1"/>
                </a:solidFill>
              </a:rPr>
              <a:t>Hudson Estuary Watershed Resiliency Project</a:t>
            </a:r>
          </a:p>
        </p:txBody>
      </p:sp>
      <p:sp>
        <p:nvSpPr>
          <p:cNvPr id="3" name="Content Placeholder 2"/>
          <p:cNvSpPr>
            <a:spLocks noGrp="1"/>
          </p:cNvSpPr>
          <p:nvPr>
            <p:ph idx="1"/>
          </p:nvPr>
        </p:nvSpPr>
        <p:spPr>
          <a:xfrm>
            <a:off x="628650" y="1276351"/>
            <a:ext cx="7886700" cy="2177144"/>
          </a:xfrm>
        </p:spPr>
        <p:txBody>
          <a:bodyPr>
            <a:normAutofit/>
          </a:bodyPr>
          <a:lstStyle/>
          <a:p>
            <a:pPr algn="ctr"/>
            <a:endParaRPr lang="en-US" sz="1800" i="1" dirty="0"/>
          </a:p>
          <a:p>
            <a:pPr marL="0" indent="0" algn="ctr">
              <a:buNone/>
            </a:pPr>
            <a:r>
              <a:rPr lang="en-US" sz="1800" i="1" dirty="0">
                <a:latin typeface="Helvetica Narrow Bold Oblique" pitchFamily="34" charset="0"/>
              </a:rPr>
              <a:t>A program of Cornell Cooperative Extension in partnership with the NYS DEC Hudson River Estuary Program, NY Water Resources Institute and Cornell University with support from the NYS Environmental Protection Fund.</a:t>
            </a:r>
          </a:p>
          <a:p>
            <a:pPr algn="ctr"/>
            <a:endParaRPr lang="en-US" sz="800" b="1" dirty="0">
              <a:solidFill>
                <a:srgbClr val="B31B1B"/>
              </a:solidFill>
              <a:hlinkClick r:id="rId3"/>
            </a:endParaRPr>
          </a:p>
          <a:p>
            <a:pPr marL="0" indent="0" algn="ctr">
              <a:buNone/>
            </a:pPr>
            <a:r>
              <a:rPr lang="en-US" altLang="en-US" u="sng" dirty="0">
                <a:solidFill>
                  <a:srgbClr val="C00000"/>
                </a:solidFill>
              </a:rPr>
              <a:t>www.blogs.cornell.edu/estuaryresilience</a:t>
            </a:r>
            <a:r>
              <a:rPr lang="en-US" altLang="en-US" dirty="0">
                <a:solidFill>
                  <a:srgbClr val="C00000"/>
                </a:solidFill>
              </a:rPr>
              <a:t>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78" y="4356810"/>
            <a:ext cx="2210453" cy="603504"/>
          </a:xfrm>
          <a:prstGeom prst="rect">
            <a:avLst/>
          </a:prstGeom>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808" y="4317186"/>
            <a:ext cx="2441632" cy="640080"/>
          </a:xfrm>
          <a:prstGeom prst="rect">
            <a:avLst/>
          </a:prstGeom>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601" y="4365954"/>
            <a:ext cx="2594918" cy="640080"/>
          </a:xfrm>
          <a:prstGeom prst="rect">
            <a:avLst/>
          </a:prstGeom>
        </p:spPr>
      </p:pic>
    </p:spTree>
    <p:extLst>
      <p:ext uri="{BB962C8B-B14F-4D97-AF65-F5344CB8AC3E}">
        <p14:creationId xmlns:p14="http://schemas.microsoft.com/office/powerpoint/2010/main" val="303661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863590" y="375611"/>
            <a:ext cx="3029274" cy="4767890"/>
          </a:xfrm>
          <a:prstGeom prst="rect">
            <a:avLst/>
          </a:prstGeom>
          <a:noFill/>
          <a:ln w="12700" cap="flat" cmpd="sng">
            <a:solidFill>
              <a:schemeClr val="bg1">
                <a:lumMod val="75000"/>
              </a:schemeClr>
            </a:solidFill>
            <a:prstDash val="solid"/>
            <a:miter lim="800000"/>
            <a:headEnd type="none" w="med" len="med"/>
            <a:tailEnd type="none" w="med" len="med"/>
          </a:ln>
          <a:effectLst/>
        </p:spPr>
      </p:pic>
      <p:sp>
        <p:nvSpPr>
          <p:cNvPr id="12" name="Rectangle 11"/>
          <p:cNvSpPr/>
          <p:nvPr/>
        </p:nvSpPr>
        <p:spPr>
          <a:xfrm>
            <a:off x="427011" y="1534227"/>
            <a:ext cx="5436579" cy="3147015"/>
          </a:xfrm>
          <a:prstGeom prst="rect">
            <a:avLst/>
          </a:prstGeom>
        </p:spPr>
        <p:txBody>
          <a:bodyPr wrap="square" lIns="68580" tIns="34290" rIns="68580" bIns="34290">
            <a:spAutoFit/>
          </a:bodyPr>
          <a:lstStyle/>
          <a:p>
            <a:pPr defTabSz="914400">
              <a:defRPr/>
            </a:pPr>
            <a:r>
              <a:rPr lang="en-US" sz="2000" u="sng" kern="0" dirty="0">
                <a:solidFill>
                  <a:prstClr val="black">
                    <a:lumMod val="65000"/>
                    <a:lumOff val="35000"/>
                  </a:prstClr>
                </a:solidFill>
                <a:latin typeface="Arial" panose="020B0604020202020204" pitchFamily="34" charset="0"/>
                <a:cs typeface="Arial" panose="020B0604020202020204" pitchFamily="34" charset="0"/>
              </a:rPr>
              <a:t>Working to achieve </a:t>
            </a:r>
          </a:p>
          <a:p>
            <a:pPr defTabSz="914400">
              <a:defRPr/>
            </a:pPr>
            <a:r>
              <a:rPr lang="en-US" sz="2000" u="sng" kern="0" dirty="0">
                <a:solidFill>
                  <a:prstClr val="black">
                    <a:lumMod val="65000"/>
                    <a:lumOff val="35000"/>
                  </a:prstClr>
                </a:solidFill>
                <a:latin typeface="Arial" panose="020B0604020202020204" pitchFamily="34" charset="0"/>
                <a:cs typeface="Arial" panose="020B0604020202020204" pitchFamily="34" charset="0"/>
              </a:rPr>
              <a:t>6 key benefits:</a:t>
            </a:r>
          </a:p>
          <a:p>
            <a:pPr defTabSz="914400">
              <a:defRPr/>
            </a:pPr>
            <a:endParaRPr lang="en-US" sz="2000" u="sng" kern="0" dirty="0">
              <a:solidFill>
                <a:prstClr val="black">
                  <a:lumMod val="65000"/>
                  <a:lumOff val="35000"/>
                </a:prstClr>
              </a:solidFill>
              <a:latin typeface="Arial" panose="020B0604020202020204" pitchFamily="34" charset="0"/>
              <a:cs typeface="Arial" panose="020B0604020202020204" pitchFamily="34" charset="0"/>
            </a:endParaRPr>
          </a:p>
          <a:p>
            <a:pPr defTabSz="914400">
              <a:defRPr/>
            </a:pPr>
            <a:r>
              <a:rPr lang="en-US" sz="2000" kern="0" dirty="0">
                <a:solidFill>
                  <a:prstClr val="black">
                    <a:lumMod val="65000"/>
                    <a:lumOff val="35000"/>
                  </a:prstClr>
                </a:solidFill>
                <a:latin typeface="Arial" panose="020B0604020202020204" pitchFamily="34" charset="0"/>
                <a:cs typeface="Arial" panose="020B0604020202020204" pitchFamily="34" charset="0"/>
              </a:rPr>
              <a:t>• clean water</a:t>
            </a:r>
          </a:p>
          <a:p>
            <a:pPr defTabSz="914400">
              <a:defRPr/>
            </a:pPr>
            <a:r>
              <a:rPr lang="en-US" sz="2000" kern="0" dirty="0">
                <a:solidFill>
                  <a:prstClr val="black">
                    <a:lumMod val="65000"/>
                    <a:lumOff val="35000"/>
                  </a:prstClr>
                </a:solidFill>
                <a:latin typeface="Arial" panose="020B0604020202020204" pitchFamily="34" charset="0"/>
                <a:cs typeface="Arial" panose="020B0604020202020204" pitchFamily="34" charset="0"/>
              </a:rPr>
              <a:t>• </a:t>
            </a:r>
            <a:r>
              <a:rPr lang="en-US" sz="2000" b="1" i="1" kern="0" dirty="0">
                <a:solidFill>
                  <a:prstClr val="black">
                    <a:lumMod val="65000"/>
                    <a:lumOff val="35000"/>
                  </a:prstClr>
                </a:solidFill>
                <a:latin typeface="Arial" panose="020B0604020202020204" pitchFamily="34" charset="0"/>
                <a:cs typeface="Arial" panose="020B0604020202020204" pitchFamily="34" charset="0"/>
              </a:rPr>
              <a:t>resilient communities</a:t>
            </a:r>
          </a:p>
          <a:p>
            <a:pPr defTabSz="914400">
              <a:defRPr/>
            </a:pPr>
            <a:r>
              <a:rPr lang="en-US" sz="2000" kern="0" dirty="0">
                <a:solidFill>
                  <a:prstClr val="black">
                    <a:lumMod val="65000"/>
                    <a:lumOff val="35000"/>
                  </a:prstClr>
                </a:solidFill>
                <a:latin typeface="Arial" panose="020B0604020202020204" pitchFamily="34" charset="0"/>
                <a:cs typeface="Arial" panose="020B0604020202020204" pitchFamily="34" charset="0"/>
              </a:rPr>
              <a:t>• vital estuary ecosystem</a:t>
            </a:r>
          </a:p>
          <a:p>
            <a:pPr defTabSz="914400">
              <a:defRPr/>
            </a:pPr>
            <a:r>
              <a:rPr lang="en-US" sz="2000" kern="0" dirty="0">
                <a:solidFill>
                  <a:prstClr val="black">
                    <a:lumMod val="65000"/>
                    <a:lumOff val="35000"/>
                  </a:prstClr>
                </a:solidFill>
                <a:latin typeface="Arial" panose="020B0604020202020204" pitchFamily="34" charset="0"/>
                <a:cs typeface="Arial" panose="020B0604020202020204" pitchFamily="34" charset="0"/>
              </a:rPr>
              <a:t>• fish, wildlife, and habitat </a:t>
            </a:r>
          </a:p>
          <a:p>
            <a:pPr defTabSz="914400">
              <a:spcAft>
                <a:spcPts val="600"/>
              </a:spcAft>
              <a:defRPr/>
            </a:pPr>
            <a:r>
              <a:rPr lang="en-US" sz="2000" kern="0" dirty="0">
                <a:solidFill>
                  <a:prstClr val="black">
                    <a:lumMod val="65000"/>
                    <a:lumOff val="35000"/>
                  </a:prstClr>
                </a:solidFill>
                <a:latin typeface="Arial" panose="020B0604020202020204" pitchFamily="34" charset="0"/>
                <a:cs typeface="Arial" panose="020B0604020202020204" pitchFamily="34" charset="0"/>
              </a:rPr>
              <a:t>• natural scenery</a:t>
            </a:r>
            <a:br>
              <a:rPr lang="en-US" sz="2000" kern="0" dirty="0">
                <a:solidFill>
                  <a:prstClr val="black">
                    <a:lumMod val="65000"/>
                    <a:lumOff val="35000"/>
                  </a:prstClr>
                </a:solidFill>
                <a:latin typeface="Arial" panose="020B0604020202020204" pitchFamily="34" charset="0"/>
                <a:cs typeface="Arial" panose="020B0604020202020204" pitchFamily="34" charset="0"/>
              </a:rPr>
            </a:br>
            <a:r>
              <a:rPr lang="en-US" sz="2000" kern="0" dirty="0">
                <a:solidFill>
                  <a:prstClr val="black">
                    <a:lumMod val="65000"/>
                    <a:lumOff val="35000"/>
                  </a:prstClr>
                </a:solidFill>
                <a:latin typeface="Arial" panose="020B0604020202020204" pitchFamily="34" charset="0"/>
                <a:cs typeface="Arial" panose="020B0604020202020204" pitchFamily="34" charset="0"/>
              </a:rPr>
              <a:t>• education, access, </a:t>
            </a:r>
            <a:br>
              <a:rPr lang="en-US" sz="2000" kern="0" dirty="0">
                <a:solidFill>
                  <a:prstClr val="black">
                    <a:lumMod val="65000"/>
                    <a:lumOff val="35000"/>
                  </a:prstClr>
                </a:solidFill>
                <a:latin typeface="Arial" panose="020B0604020202020204" pitchFamily="34" charset="0"/>
                <a:cs typeface="Arial" panose="020B0604020202020204" pitchFamily="34" charset="0"/>
              </a:rPr>
            </a:br>
            <a:r>
              <a:rPr lang="en-US" sz="2000" kern="0" dirty="0">
                <a:solidFill>
                  <a:prstClr val="black">
                    <a:lumMod val="65000"/>
                    <a:lumOff val="35000"/>
                  </a:prstClr>
                </a:solidFill>
                <a:latin typeface="Arial" panose="020B0604020202020204" pitchFamily="34" charset="0"/>
                <a:cs typeface="Arial" panose="020B0604020202020204" pitchFamily="34" charset="0"/>
              </a:rPr>
              <a:t>recreation, and inspiration</a:t>
            </a:r>
          </a:p>
        </p:txBody>
      </p:sp>
      <p:sp>
        <p:nvSpPr>
          <p:cNvPr id="13" name="Rectangle 3"/>
          <p:cNvSpPr txBox="1">
            <a:spLocks noChangeArrowheads="1"/>
          </p:cNvSpPr>
          <p:nvPr/>
        </p:nvSpPr>
        <p:spPr>
          <a:xfrm>
            <a:off x="155643" y="526273"/>
            <a:ext cx="4350560" cy="1007953"/>
          </a:xfrm>
          <a:prstGeom prst="rect">
            <a:avLst/>
          </a:prstGeom>
          <a:noFill/>
        </p:spPr>
        <p:txBody>
          <a:bodyPr lIns="68580" tIns="34290" rIns="68580" bIns="34290"/>
          <a:lstStyle/>
          <a:p>
            <a:pPr marL="257175" indent="-257175" defTabSz="685800" eaLnBrk="0" fontAlgn="base" hangingPunct="0">
              <a:spcBef>
                <a:spcPct val="20000"/>
              </a:spcBef>
              <a:spcAft>
                <a:spcPct val="0"/>
              </a:spcAft>
              <a:defRPr/>
            </a:pPr>
            <a:r>
              <a:rPr lang="en-US" sz="2600" b="1" kern="0" dirty="0">
                <a:solidFill>
                  <a:srgbClr val="002D73"/>
                </a:solidFill>
                <a:latin typeface="Arial" panose="020B0604020202020204" pitchFamily="34" charset="0"/>
                <a:cs typeface="Arial" panose="020B0604020202020204" pitchFamily="34" charset="0"/>
              </a:rPr>
              <a:t>	The Hudson River Estuary Program</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83533">
            <a:off x="3578810" y="1046402"/>
            <a:ext cx="1986381" cy="256317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893845" y="4496977"/>
            <a:ext cx="2482226" cy="377026"/>
          </a:xfrm>
          <a:prstGeom prst="rect">
            <a:avLst/>
          </a:prstGeom>
        </p:spPr>
        <p:txBody>
          <a:bodyPr wrap="square" lIns="68580" tIns="34290" rIns="68580" bIns="34290">
            <a:spAutoFit/>
          </a:bodyPr>
          <a:lstStyle/>
          <a:p>
            <a:pPr algn="r" defTabSz="914400">
              <a:defRPr/>
            </a:pPr>
            <a:r>
              <a:rPr lang="en-US" sz="2000" i="1" u="sng" kern="0" dirty="0">
                <a:solidFill>
                  <a:srgbClr val="002D73"/>
                </a:solidFill>
                <a:latin typeface="Arial" panose="020B0604020202020204" pitchFamily="34" charset="0"/>
                <a:cs typeface="Arial" panose="020B0604020202020204" pitchFamily="34" charset="0"/>
              </a:rPr>
              <a:t>http://goo.gl/NIJ3sg</a:t>
            </a:r>
          </a:p>
        </p:txBody>
      </p:sp>
    </p:spTree>
    <p:extLst>
      <p:ext uri="{BB962C8B-B14F-4D97-AF65-F5344CB8AC3E}">
        <p14:creationId xmlns:p14="http://schemas.microsoft.com/office/powerpoint/2010/main" val="1542473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02" y="902044"/>
            <a:ext cx="5610392" cy="3154306"/>
          </a:xfrm>
          <a:prstGeom prst="rect">
            <a:avLst/>
          </a:prstGeom>
        </p:spPr>
      </p:pic>
      <p:sp>
        <p:nvSpPr>
          <p:cNvPr id="2" name="Title 1"/>
          <p:cNvSpPr>
            <a:spLocks noGrp="1"/>
          </p:cNvSpPr>
          <p:nvPr>
            <p:ph type="title"/>
          </p:nvPr>
        </p:nvSpPr>
        <p:spPr>
          <a:xfrm>
            <a:off x="468456" y="398107"/>
            <a:ext cx="8207088" cy="858877"/>
          </a:xfrm>
        </p:spPr>
        <p:txBody>
          <a:bodyPr>
            <a:normAutofit fontScale="90000"/>
          </a:bodyPr>
          <a:lstStyle/>
          <a:p>
            <a:r>
              <a:rPr lang="en-US" dirty="0"/>
              <a:t>Climate Smart </a:t>
            </a:r>
            <a:r>
              <a:rPr lang="en-US"/>
              <a:t>Communities Certification</a:t>
            </a:r>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5</a:t>
            </a:fld>
            <a:endParaRPr lang="en-US"/>
          </a:p>
        </p:txBody>
      </p:sp>
      <p:pic>
        <p:nvPicPr>
          <p:cNvPr id="7" name="Google Shape;120;p14" descr="Image result for Climate Smart Communities Certification program"/>
          <p:cNvPicPr preferRelativeResize="0"/>
          <p:nvPr/>
        </p:nvPicPr>
        <p:blipFill rotWithShape="1">
          <a:blip r:embed="rId4">
            <a:alphaModFix/>
          </a:blip>
          <a:srcRect/>
          <a:stretch/>
        </p:blipFill>
        <p:spPr>
          <a:xfrm>
            <a:off x="4992130" y="902043"/>
            <a:ext cx="3957745" cy="3138617"/>
          </a:xfrm>
          <a:prstGeom prst="rect">
            <a:avLst/>
          </a:prstGeom>
          <a:noFill/>
          <a:ln>
            <a:noFill/>
          </a:ln>
        </p:spPr>
      </p:pic>
      <p:sp>
        <p:nvSpPr>
          <p:cNvPr id="4" name="TextBox 3"/>
          <p:cNvSpPr txBox="1"/>
          <p:nvPr/>
        </p:nvSpPr>
        <p:spPr>
          <a:xfrm>
            <a:off x="297043" y="4144641"/>
            <a:ext cx="4127420" cy="369332"/>
          </a:xfrm>
          <a:prstGeom prst="rect">
            <a:avLst/>
          </a:prstGeom>
          <a:noFill/>
        </p:spPr>
        <p:txBody>
          <a:bodyPr wrap="square" rtlCol="0">
            <a:spAutoFit/>
          </a:bodyPr>
          <a:lstStyle/>
          <a:p>
            <a:r>
              <a:rPr lang="en-US" dirty="0">
                <a:hlinkClick r:id="rId5"/>
              </a:rPr>
              <a:t>https://climatesmart.ny.gov/</a:t>
            </a:r>
            <a:r>
              <a:rPr lang="en-US" dirty="0"/>
              <a:t> </a:t>
            </a:r>
          </a:p>
        </p:txBody>
      </p:sp>
      <p:sp>
        <p:nvSpPr>
          <p:cNvPr id="6" name="Rectangle 5"/>
          <p:cNvSpPr/>
          <p:nvPr/>
        </p:nvSpPr>
        <p:spPr>
          <a:xfrm>
            <a:off x="6722017" y="4691682"/>
            <a:ext cx="1654171" cy="276999"/>
          </a:xfrm>
          <a:prstGeom prst="rect">
            <a:avLst/>
          </a:prstGeom>
        </p:spPr>
        <p:txBody>
          <a:bodyPr wrap="none">
            <a:spAutoFit/>
          </a:bodyPr>
          <a:lstStyle/>
          <a:p>
            <a:r>
              <a:rPr lang="en-US" sz="1200" dirty="0"/>
              <a:t>North Greenbush  2020</a:t>
            </a:r>
          </a:p>
        </p:txBody>
      </p:sp>
    </p:spTree>
    <p:extLst>
      <p:ext uri="{BB962C8B-B14F-4D97-AF65-F5344CB8AC3E}">
        <p14:creationId xmlns:p14="http://schemas.microsoft.com/office/powerpoint/2010/main" val="111850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 y="260673"/>
            <a:ext cx="8389620" cy="1088068"/>
          </a:xfrm>
        </p:spPr>
        <p:txBody>
          <a:bodyPr/>
          <a:lstStyle/>
          <a:p>
            <a:r>
              <a:rPr lang="en-US" dirty="0"/>
              <a:t>What are the benefits of becoming a Climate Smart Community?</a:t>
            </a:r>
          </a:p>
        </p:txBody>
      </p:sp>
      <p:sp>
        <p:nvSpPr>
          <p:cNvPr id="3" name="Content Placeholder 2"/>
          <p:cNvSpPr>
            <a:spLocks noGrp="1"/>
          </p:cNvSpPr>
          <p:nvPr>
            <p:ph idx="1"/>
          </p:nvPr>
        </p:nvSpPr>
        <p:spPr>
          <a:xfrm>
            <a:off x="230278" y="1256287"/>
            <a:ext cx="8637723" cy="3427730"/>
          </a:xfrm>
        </p:spPr>
        <p:txBody>
          <a:bodyPr>
            <a:normAutofit/>
          </a:bodyPr>
          <a:lstStyle/>
          <a:p>
            <a:pPr>
              <a:buClr>
                <a:srgbClr val="A6192E"/>
              </a:buClr>
              <a:buFont typeface="Calibri" panose="020F0502020204030204" pitchFamily="34" charset="0"/>
              <a:buChar char="•"/>
            </a:pPr>
            <a:r>
              <a:rPr lang="en-US" dirty="0"/>
              <a:t> </a:t>
            </a:r>
            <a:r>
              <a:rPr lang="en-US" b="1" dirty="0"/>
              <a:t>Free technical assistance</a:t>
            </a:r>
          </a:p>
          <a:p>
            <a:pPr>
              <a:buClr>
                <a:srgbClr val="A6192E"/>
              </a:buClr>
              <a:buFont typeface="Calibri" panose="020F0502020204030204" pitchFamily="34" charset="0"/>
              <a:buChar char="•"/>
            </a:pPr>
            <a:r>
              <a:rPr lang="en-US" dirty="0"/>
              <a:t> </a:t>
            </a:r>
            <a:r>
              <a:rPr lang="en-US" b="1" dirty="0"/>
              <a:t>Guidance:</a:t>
            </a:r>
            <a:r>
              <a:rPr lang="en-US" dirty="0"/>
              <a:t> website, decision-support tools</a:t>
            </a:r>
          </a:p>
          <a:p>
            <a:pPr lvl="1">
              <a:buClr>
                <a:srgbClr val="A6192E"/>
              </a:buClr>
              <a:buFont typeface="Calibri" panose="020F0502020204030204" pitchFamily="34" charset="0"/>
              <a:buChar char="•"/>
            </a:pPr>
            <a:r>
              <a:rPr lang="en-US" dirty="0"/>
              <a:t> Monthly webinars, email list, workshops</a:t>
            </a:r>
          </a:p>
          <a:p>
            <a:pPr lvl="1">
              <a:buClr>
                <a:srgbClr val="A6192E"/>
              </a:buClr>
              <a:buFont typeface="Calibri" panose="020F0502020204030204" pitchFamily="34" charset="0"/>
              <a:buChar char="•"/>
            </a:pPr>
            <a:r>
              <a:rPr lang="en-US" dirty="0"/>
              <a:t>Certification program offers a frame work for                                           planning with a menu of actions</a:t>
            </a:r>
          </a:p>
          <a:p>
            <a:pPr>
              <a:buClr>
                <a:srgbClr val="A6192E"/>
              </a:buClr>
              <a:buFont typeface="Calibri" panose="020F0502020204030204" pitchFamily="34" charset="0"/>
              <a:buChar char="•"/>
            </a:pPr>
            <a:r>
              <a:rPr lang="en-US" dirty="0"/>
              <a:t> </a:t>
            </a:r>
            <a:r>
              <a:rPr lang="en-US" b="1" dirty="0"/>
              <a:t>Networking:</a:t>
            </a:r>
            <a:r>
              <a:rPr lang="en-US" dirty="0"/>
              <a:t> learn with like-minded community </a:t>
            </a:r>
            <a:br>
              <a:rPr lang="en-US" dirty="0"/>
            </a:br>
            <a:r>
              <a:rPr lang="en-US" dirty="0"/>
              <a:t>  leaders</a:t>
            </a:r>
          </a:p>
          <a:p>
            <a:pPr>
              <a:buClr>
                <a:srgbClr val="A6192E"/>
              </a:buClr>
              <a:buFont typeface="Calibri" panose="020F0502020204030204" pitchFamily="34" charset="0"/>
              <a:buChar char="•"/>
            </a:pPr>
            <a:r>
              <a:rPr lang="en-US" b="1" dirty="0"/>
              <a:t> Leadership recognition: </a:t>
            </a:r>
            <a:r>
              <a:rPr lang="en-US" dirty="0"/>
              <a:t>state-level attention for local leaders</a:t>
            </a:r>
          </a:p>
          <a:p>
            <a:pPr>
              <a:buClr>
                <a:srgbClr val="A6192E"/>
              </a:buClr>
              <a:buFont typeface="Calibri" panose="020F0502020204030204" pitchFamily="34" charset="0"/>
              <a:buChar char="•"/>
            </a:pPr>
            <a:r>
              <a:rPr lang="en-US" b="1" dirty="0"/>
              <a:t> Funding: </a:t>
            </a:r>
            <a:r>
              <a:rPr lang="en-US" dirty="0"/>
              <a:t>better positioned to compete for funds; CSC grants; ZEV rebates</a:t>
            </a:r>
          </a:p>
        </p:txBody>
      </p:sp>
      <p:pic>
        <p:nvPicPr>
          <p:cNvPr id="4" name="Picture 3"/>
          <p:cNvPicPr>
            <a:picLocks noChangeAspect="1"/>
          </p:cNvPicPr>
          <p:nvPr/>
        </p:nvPicPr>
        <p:blipFill>
          <a:blip r:embed="rId3"/>
          <a:stretch>
            <a:fillRect/>
          </a:stretch>
        </p:blipFill>
        <p:spPr>
          <a:xfrm>
            <a:off x="5958603" y="1307676"/>
            <a:ext cx="3033450" cy="2048564"/>
          </a:xfrm>
          <a:prstGeom prst="rect">
            <a:avLst/>
          </a:prstGeom>
        </p:spPr>
      </p:pic>
      <p:sp>
        <p:nvSpPr>
          <p:cNvPr id="5" name="TextBox 4"/>
          <p:cNvSpPr txBox="1"/>
          <p:nvPr/>
        </p:nvSpPr>
        <p:spPr>
          <a:xfrm>
            <a:off x="6228275" y="4735406"/>
            <a:ext cx="3314700" cy="276999"/>
          </a:xfrm>
          <a:prstGeom prst="rect">
            <a:avLst/>
          </a:prstGeom>
          <a:noFill/>
        </p:spPr>
        <p:txBody>
          <a:bodyPr wrap="square" rtlCol="0">
            <a:spAutoFit/>
          </a:bodyPr>
          <a:lstStyle/>
          <a:p>
            <a:r>
              <a:rPr lang="en-US" sz="1200" dirty="0"/>
              <a:t>Slide credit: Kristin Marcell, NYS DEC HREP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0491" y="835967"/>
            <a:ext cx="1977541" cy="420320"/>
          </a:xfrm>
          <a:prstGeom prst="rect">
            <a:avLst/>
          </a:prstGeom>
          <a:effectLst>
            <a:glow rad="127000">
              <a:schemeClr val="bg1"/>
            </a:glow>
          </a:effectLst>
        </p:spPr>
      </p:pic>
    </p:spTree>
    <p:extLst>
      <p:ext uri="{BB962C8B-B14F-4D97-AF65-F5344CB8AC3E}">
        <p14:creationId xmlns:p14="http://schemas.microsoft.com/office/powerpoint/2010/main" val="29243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a:spLocks noGrp="1"/>
          </p:cNvSpPr>
          <p:nvPr>
            <p:ph type="title"/>
          </p:nvPr>
        </p:nvSpPr>
        <p:spPr>
          <a:xfrm>
            <a:off x="709003" y="207065"/>
            <a:ext cx="7621781" cy="887675"/>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accent1"/>
              </a:buClr>
              <a:buSzPts val="3400"/>
            </a:pPr>
            <a:r>
              <a:rPr lang="en-US" sz="2600" dirty="0"/>
              <a:t>The CSRP tool covers six planning areas that are key for climate resiliency</a:t>
            </a:r>
            <a:endParaRPr sz="2600" dirty="0"/>
          </a:p>
        </p:txBody>
      </p:sp>
      <p:sp>
        <p:nvSpPr>
          <p:cNvPr id="211" name="Google Shape;211;p24"/>
          <p:cNvSpPr txBox="1">
            <a:spLocks noGrp="1"/>
          </p:cNvSpPr>
          <p:nvPr>
            <p:ph type="body" idx="1"/>
          </p:nvPr>
        </p:nvSpPr>
        <p:spPr>
          <a:xfrm>
            <a:off x="300303" y="1246179"/>
            <a:ext cx="6411887" cy="2766060"/>
          </a:xfrm>
          <a:prstGeom prst="rect">
            <a:avLst/>
          </a:prstGeom>
          <a:solidFill>
            <a:schemeClr val="bg1">
              <a:lumMod val="85000"/>
            </a:schemeClr>
          </a:solidFill>
          <a:ln>
            <a:noFill/>
          </a:ln>
        </p:spPr>
        <p:txBody>
          <a:bodyPr spcFirstLastPara="1" vert="horz" wrap="square" lIns="68569" tIns="34275" rIns="68569" bIns="34275" rtlCol="0" anchor="t" anchorCtr="0">
            <a:noAutofit/>
          </a:bodyPr>
          <a:lstStyle/>
          <a:p>
            <a:pPr marL="0" indent="0">
              <a:spcBef>
                <a:spcPts val="0"/>
              </a:spcBef>
              <a:buClr>
                <a:schemeClr val="dk1"/>
              </a:buClr>
              <a:buSzPts val="3200"/>
              <a:buNone/>
            </a:pPr>
            <a:endParaRPr lang="en-US" dirty="0"/>
          </a:p>
          <a:p>
            <a:pPr marL="157734" indent="-157734">
              <a:spcBef>
                <a:spcPts val="0"/>
              </a:spcBef>
              <a:buClr>
                <a:schemeClr val="dk1"/>
              </a:buClr>
              <a:buSzPts val="3200"/>
            </a:pPr>
            <a:r>
              <a:rPr lang="en-US" dirty="0"/>
              <a:t>Section 1 – Community Plan Checklist</a:t>
            </a:r>
            <a:endParaRPr sz="1800" dirty="0"/>
          </a:p>
          <a:p>
            <a:pPr marL="157734" indent="-157734">
              <a:spcBef>
                <a:spcPts val="825"/>
              </a:spcBef>
              <a:buClr>
                <a:schemeClr val="dk1"/>
              </a:buClr>
              <a:buSzPts val="3200"/>
            </a:pPr>
            <a:r>
              <a:rPr lang="en-US" dirty="0"/>
              <a:t>Section 2 – Risk and Vulnerability Assessments</a:t>
            </a:r>
            <a:endParaRPr sz="1800" dirty="0"/>
          </a:p>
          <a:p>
            <a:pPr marL="157734" indent="-157734">
              <a:spcBef>
                <a:spcPts val="825"/>
              </a:spcBef>
              <a:buClr>
                <a:schemeClr val="dk1"/>
              </a:buClr>
              <a:buSzPts val="3200"/>
            </a:pPr>
            <a:r>
              <a:rPr lang="en-US" dirty="0"/>
              <a:t>Section 3 – Public Outreach and Engagement</a:t>
            </a:r>
            <a:endParaRPr sz="1800" dirty="0"/>
          </a:p>
          <a:p>
            <a:pPr marL="157734" indent="-157734">
              <a:spcBef>
                <a:spcPts val="825"/>
              </a:spcBef>
              <a:buClr>
                <a:schemeClr val="dk1"/>
              </a:buClr>
              <a:buSzPts val="3200"/>
            </a:pPr>
            <a:r>
              <a:rPr lang="en-US" dirty="0"/>
              <a:t>Section 4 – Planning Integration</a:t>
            </a:r>
            <a:endParaRPr sz="1800" dirty="0"/>
          </a:p>
          <a:p>
            <a:pPr marL="157734" indent="-157734">
              <a:spcBef>
                <a:spcPts val="825"/>
              </a:spcBef>
              <a:buClr>
                <a:schemeClr val="dk1"/>
              </a:buClr>
              <a:buSzPts val="3200"/>
            </a:pPr>
            <a:r>
              <a:rPr lang="en-US" dirty="0"/>
              <a:t>Section 5 – Disaster Preparedness and Recovery</a:t>
            </a:r>
            <a:endParaRPr sz="1800" dirty="0"/>
          </a:p>
          <a:p>
            <a:pPr marL="157734" indent="-157734">
              <a:spcBef>
                <a:spcPts val="825"/>
              </a:spcBef>
              <a:buClr>
                <a:schemeClr val="dk1"/>
              </a:buClr>
              <a:buSzPts val="3200"/>
            </a:pPr>
            <a:r>
              <a:rPr lang="en-US" dirty="0"/>
              <a:t>Section 6 – Hazard Mitigation Implementation</a:t>
            </a:r>
          </a:p>
          <a:p>
            <a:pPr marL="0" indent="0">
              <a:spcBef>
                <a:spcPts val="825"/>
              </a:spcBef>
              <a:buClr>
                <a:schemeClr val="dk1"/>
              </a:buClr>
              <a:buSzPts val="3200"/>
              <a:buNone/>
            </a:pPr>
            <a:endParaRPr dirty="0"/>
          </a:p>
          <a:p>
            <a:pPr marL="157734" indent="-24383">
              <a:spcBef>
                <a:spcPts val="825"/>
              </a:spcBef>
              <a:buClr>
                <a:schemeClr val="dk1"/>
              </a:buClr>
              <a:buSzPts val="2800"/>
              <a:buNone/>
            </a:pPr>
            <a:endParaRPr dirty="0"/>
          </a:p>
        </p:txBody>
      </p:sp>
      <p:sp>
        <p:nvSpPr>
          <p:cNvPr id="212" name="Google Shape;212;p24"/>
          <p:cNvSpPr txBox="1"/>
          <p:nvPr/>
        </p:nvSpPr>
        <p:spPr>
          <a:xfrm>
            <a:off x="3457764" y="4760073"/>
            <a:ext cx="5686236" cy="276999"/>
          </a:xfrm>
          <a:prstGeom prst="rect">
            <a:avLst/>
          </a:prstGeom>
          <a:noFill/>
          <a:ln>
            <a:noFill/>
          </a:ln>
        </p:spPr>
        <p:txBody>
          <a:bodyPr spcFirstLastPara="1" wrap="square" lIns="68569" tIns="34275" rIns="68569" bIns="34275" anchor="t" anchorCtr="0">
            <a:noAutofit/>
          </a:bodyPr>
          <a:lstStyle/>
          <a:p>
            <a:r>
              <a:rPr lang="en-US" sz="1350" dirty="0">
                <a:solidFill>
                  <a:schemeClr val="dk1"/>
                </a:solidFill>
                <a:latin typeface="Corbel"/>
                <a:ea typeface="Corbel"/>
                <a:cs typeface="Corbel"/>
                <a:sym typeface="Corbel"/>
              </a:rPr>
              <a:t>Slide credit: Libby Zemaitis, NYS DEC HREP – photo credit Mary Frances Sabo</a:t>
            </a:r>
            <a:endParaRPr sz="1350" dirty="0">
              <a:solidFill>
                <a:schemeClr val="dk1"/>
              </a:solidFill>
              <a:latin typeface="Corbel"/>
              <a:ea typeface="Corbel"/>
              <a:cs typeface="Corbel"/>
              <a:sym typeface="Corbe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87161" y="1332329"/>
            <a:ext cx="3596312" cy="2697234"/>
          </a:xfrm>
          <a:prstGeom prst="rect">
            <a:avLst/>
          </a:prstGeom>
        </p:spPr>
      </p:pic>
    </p:spTree>
    <p:extLst>
      <p:ext uri="{BB962C8B-B14F-4D97-AF65-F5344CB8AC3E}">
        <p14:creationId xmlns:p14="http://schemas.microsoft.com/office/powerpoint/2010/main" val="37855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38556"/>
            <a:ext cx="8207088" cy="858877"/>
          </a:xfrm>
        </p:spPr>
        <p:txBody>
          <a:bodyPr>
            <a:normAutofit fontScale="90000"/>
          </a:bodyPr>
          <a:lstStyle/>
          <a:p>
            <a:r>
              <a:rPr lang="en-US" dirty="0"/>
              <a:t>Climate Smart Resiliency Planning Tool</a:t>
            </a:r>
          </a:p>
        </p:txBody>
      </p:sp>
      <p:sp>
        <p:nvSpPr>
          <p:cNvPr id="3" name="Content Placeholder 2"/>
          <p:cNvSpPr>
            <a:spLocks noGrp="1"/>
          </p:cNvSpPr>
          <p:nvPr>
            <p:ph sz="half" idx="1"/>
          </p:nvPr>
        </p:nvSpPr>
        <p:spPr>
          <a:xfrm>
            <a:off x="737959" y="2832981"/>
            <a:ext cx="7465263" cy="1611639"/>
          </a:xfrm>
          <a:solidFill>
            <a:schemeClr val="bg1">
              <a:lumMod val="85000"/>
            </a:schemeClr>
          </a:solidFill>
        </p:spPr>
        <p:txBody>
          <a:bodyPr>
            <a:normAutofit/>
          </a:bodyPr>
          <a:lstStyle/>
          <a:p>
            <a:r>
              <a:rPr lang="en-US" dirty="0"/>
              <a:t>A Community plan checklist that helps identify gaps at the beginning of the assessment process</a:t>
            </a:r>
          </a:p>
          <a:p>
            <a:r>
              <a:rPr lang="en-US" dirty="0"/>
              <a:t>Helps local decision makers identify planning and adaptation opportunities to improve resilience through existing planning mechanisms, public engagement, and disaster preparedness.  </a:t>
            </a:r>
          </a:p>
        </p:txBody>
      </p:sp>
      <p:sp>
        <p:nvSpPr>
          <p:cNvPr id="9" name="Content Placeholder 8"/>
          <p:cNvSpPr>
            <a:spLocks noGrp="1"/>
          </p:cNvSpPr>
          <p:nvPr>
            <p:ph sz="half" idx="2"/>
          </p:nvPr>
        </p:nvSpPr>
        <p:spPr/>
        <p:txBody>
          <a:bodyPr>
            <a:normAutofit/>
          </a:bodyPr>
          <a:lstStyle/>
          <a:p>
            <a:pPr marL="0" lvl="0" indent="0" algn="ctr">
              <a:lnSpc>
                <a:spcPct val="100000"/>
              </a:lnSpc>
              <a:spcBef>
                <a:spcPts val="0"/>
              </a:spcBef>
              <a:buNone/>
            </a:pPr>
            <a:endParaRPr lang="en-US" sz="1000" dirty="0">
              <a:solidFill>
                <a:srgbClr val="44546A"/>
              </a:solidFill>
              <a:latin typeface="Calibri"/>
              <a:ea typeface="Calibri"/>
              <a:cs typeface="Calibri"/>
              <a:sym typeface="Calibri"/>
            </a:endParaRPr>
          </a:p>
          <a:p>
            <a:pPr marL="0" lvl="0" indent="0" algn="ctr">
              <a:lnSpc>
                <a:spcPct val="100000"/>
              </a:lnSpc>
              <a:spcBef>
                <a:spcPts val="0"/>
              </a:spcBef>
              <a:buNone/>
            </a:pPr>
            <a:endParaRPr lang="en-US" sz="1000" dirty="0">
              <a:solidFill>
                <a:srgbClr val="44546A"/>
              </a:solidFill>
              <a:latin typeface="Calibri"/>
              <a:ea typeface="Calibri"/>
              <a:cs typeface="Calibri"/>
              <a:sym typeface="Calibri"/>
            </a:endParaRPr>
          </a:p>
        </p:txBody>
      </p:sp>
      <p:sp>
        <p:nvSpPr>
          <p:cNvPr id="5" name="Slide Number Placeholder 4"/>
          <p:cNvSpPr>
            <a:spLocks noGrp="1"/>
          </p:cNvSpPr>
          <p:nvPr>
            <p:ph type="sldNum" sz="quarter" idx="12"/>
          </p:nvPr>
        </p:nvSpPr>
        <p:spPr/>
        <p:txBody>
          <a:bodyPr/>
          <a:lstStyle/>
          <a:p>
            <a:fld id="{A4A00DF7-6AE2-7340-9EE1-6F4F020C789C}" type="slidenum">
              <a:rPr lang="en-US" smtClean="0"/>
              <a:t>8</a:t>
            </a:fld>
            <a:endParaRPr lang="en-US"/>
          </a:p>
        </p:txBody>
      </p:sp>
      <p:sp>
        <p:nvSpPr>
          <p:cNvPr id="6" name="TextBox 5"/>
          <p:cNvSpPr txBox="1"/>
          <p:nvPr/>
        </p:nvSpPr>
        <p:spPr>
          <a:xfrm>
            <a:off x="6951470" y="4694837"/>
            <a:ext cx="1998405" cy="276999"/>
          </a:xfrm>
          <a:prstGeom prst="rect">
            <a:avLst/>
          </a:prstGeom>
          <a:noFill/>
        </p:spPr>
        <p:txBody>
          <a:bodyPr wrap="square" rtlCol="0">
            <a:spAutoFit/>
          </a:bodyPr>
          <a:lstStyle/>
          <a:p>
            <a:r>
              <a:rPr lang="en-US" sz="1200" dirty="0"/>
              <a:t>North Greenbush 2020</a:t>
            </a:r>
          </a:p>
        </p:txBody>
      </p:sp>
      <p:graphicFrame>
        <p:nvGraphicFramePr>
          <p:cNvPr id="7" name="Table 6"/>
          <p:cNvGraphicFramePr>
            <a:graphicFrameLocks noGrp="1"/>
          </p:cNvGraphicFramePr>
          <p:nvPr>
            <p:extLst>
              <p:ext uri="{D42A27DB-BD31-4B8C-83A1-F6EECF244321}">
                <p14:modId xmlns:p14="http://schemas.microsoft.com/office/powerpoint/2010/main" val="1199682312"/>
              </p:ext>
            </p:extLst>
          </p:nvPr>
        </p:nvGraphicFramePr>
        <p:xfrm>
          <a:off x="380984" y="803474"/>
          <a:ext cx="8207375" cy="1897395"/>
        </p:xfrm>
        <a:graphic>
          <a:graphicData uri="http://schemas.openxmlformats.org/drawingml/2006/table">
            <a:tbl>
              <a:tblPr>
                <a:tableStyleId>{5C22544A-7EE6-4342-B048-85BDC9FD1C3A}</a:tableStyleId>
              </a:tblPr>
              <a:tblGrid>
                <a:gridCol w="2914002">
                  <a:extLst>
                    <a:ext uri="{9D8B030D-6E8A-4147-A177-3AD203B41FA5}">
                      <a16:colId xmlns:a16="http://schemas.microsoft.com/office/drawing/2014/main" val="20000"/>
                    </a:ext>
                  </a:extLst>
                </a:gridCol>
                <a:gridCol w="328189">
                  <a:extLst>
                    <a:ext uri="{9D8B030D-6E8A-4147-A177-3AD203B41FA5}">
                      <a16:colId xmlns:a16="http://schemas.microsoft.com/office/drawing/2014/main" val="20001"/>
                    </a:ext>
                  </a:extLst>
                </a:gridCol>
                <a:gridCol w="359950">
                  <a:extLst>
                    <a:ext uri="{9D8B030D-6E8A-4147-A177-3AD203B41FA5}">
                      <a16:colId xmlns:a16="http://schemas.microsoft.com/office/drawing/2014/main" val="20002"/>
                    </a:ext>
                  </a:extLst>
                </a:gridCol>
                <a:gridCol w="582271">
                  <a:extLst>
                    <a:ext uri="{9D8B030D-6E8A-4147-A177-3AD203B41FA5}">
                      <a16:colId xmlns:a16="http://schemas.microsoft.com/office/drawing/2014/main" val="20003"/>
                    </a:ext>
                  </a:extLst>
                </a:gridCol>
                <a:gridCol w="635205">
                  <a:extLst>
                    <a:ext uri="{9D8B030D-6E8A-4147-A177-3AD203B41FA5}">
                      <a16:colId xmlns:a16="http://schemas.microsoft.com/office/drawing/2014/main" val="20004"/>
                    </a:ext>
                  </a:extLst>
                </a:gridCol>
                <a:gridCol w="3387758">
                  <a:extLst>
                    <a:ext uri="{9D8B030D-6E8A-4147-A177-3AD203B41FA5}">
                      <a16:colId xmlns:a16="http://schemas.microsoft.com/office/drawing/2014/main" val="20005"/>
                    </a:ext>
                  </a:extLst>
                </a:gridCol>
              </a:tblGrid>
              <a:tr h="381246">
                <a:tc>
                  <a:txBody>
                    <a:bodyPr/>
                    <a:lstStyle/>
                    <a:p>
                      <a:pPr algn="ctr" fontAlgn="ctr"/>
                      <a:r>
                        <a:rPr lang="en-US" sz="1300" u="none" strike="noStrike">
                          <a:effectLst/>
                        </a:rPr>
                        <a:t>Section 1:  Commu+A2:F12nity Plan Checklist</a:t>
                      </a:r>
                      <a:endParaRPr lang="en-US" sz="1300" b="1" i="0" u="none" strike="noStrike">
                        <a:solidFill>
                          <a:srgbClr val="1F497D"/>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Yes</a:t>
                      </a:r>
                      <a:endParaRPr lang="en-US" sz="1100" b="1" i="0" u="none" strike="noStrike">
                        <a:solidFill>
                          <a:srgbClr val="1F497D"/>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No</a:t>
                      </a:r>
                      <a:endParaRPr lang="en-US" sz="1100" b="1" i="0" u="none" strike="noStrike">
                        <a:solidFill>
                          <a:srgbClr val="1F497D"/>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Adoption Year</a:t>
                      </a:r>
                      <a:endParaRPr lang="en-US" sz="1100" b="1" i="0" u="none" strike="noStrike">
                        <a:solidFill>
                          <a:srgbClr val="1F497D"/>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Update Frequency</a:t>
                      </a:r>
                      <a:endParaRPr lang="en-US" sz="1100" b="1" i="0" u="none" strike="noStrike">
                        <a:solidFill>
                          <a:srgbClr val="1F497D"/>
                        </a:solidFill>
                        <a:effectLst/>
                        <a:latin typeface="Calibri" panose="020F0502020204030204" pitchFamily="34" charset="0"/>
                      </a:endParaRPr>
                    </a:p>
                  </a:txBody>
                  <a:tcPr marL="0" marR="0" marT="0" marB="0" anchor="ctr"/>
                </a:tc>
                <a:tc>
                  <a:txBody>
                    <a:bodyPr/>
                    <a:lstStyle/>
                    <a:p>
                      <a:pPr algn="ctr" fontAlgn="ctr"/>
                      <a:r>
                        <a:rPr lang="en-US" sz="1300" u="none" strike="noStrike">
                          <a:effectLst/>
                        </a:rPr>
                        <a:t>Notes</a:t>
                      </a:r>
                      <a:endParaRPr lang="en-US" sz="1300" b="1" i="0" u="none" strike="noStrike">
                        <a:solidFill>
                          <a:srgbClr val="1F497D"/>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277992">
                <a:tc>
                  <a:txBody>
                    <a:bodyPr/>
                    <a:lstStyle/>
                    <a:p>
                      <a:pPr algn="l" fontAlgn="b"/>
                      <a:r>
                        <a:rPr lang="en-US" sz="1000" u="none" strike="noStrike">
                          <a:effectLst/>
                        </a:rPr>
                        <a:t>1.1    Municipal Master Plan</a:t>
                      </a:r>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ctr" fontAlgn="ctr"/>
                      <a:r>
                        <a:rPr lang="en-US" sz="1000" u="none" strike="noStrike">
                          <a:effectLst/>
                        </a:rPr>
                        <a:t>x</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b"/>
                      <a:r>
                        <a:rPr lang="en-US" sz="800" u="sng" strike="noStrike">
                          <a:effectLst/>
                          <a:hlinkClick r:id="rId3"/>
                        </a:rPr>
                        <a:t>https://www.townofng.com/boards-committees/comprehensive-plan/final-plan-december-2009/</a:t>
                      </a:r>
                      <a:endParaRPr lang="en-US" sz="800" b="0" i="0" u="sng"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0001"/>
                  </a:ext>
                </a:extLst>
              </a:tr>
              <a:tr h="158852">
                <a:tc>
                  <a:txBody>
                    <a:bodyPr/>
                    <a:lstStyle/>
                    <a:p>
                      <a:pPr algn="l" fontAlgn="b"/>
                      <a:r>
                        <a:rPr lang="en-US" sz="1000" u="none" strike="noStrike">
                          <a:effectLst/>
                        </a:rPr>
                        <a:t>1.2    Zoning Ordinance</a:t>
                      </a:r>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ctr" fontAlgn="ctr"/>
                      <a:r>
                        <a:rPr lang="en-US" sz="1000" u="none" strike="noStrike">
                          <a:effectLst/>
                        </a:rPr>
                        <a:t>x</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1981</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800" u="none" strike="noStrike">
                          <a:effectLst/>
                        </a:rPr>
                        <a:t>Modified in 2016  - </a:t>
                      </a:r>
                      <a:endParaRPr lang="en-US" sz="8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2"/>
                  </a:ext>
                </a:extLst>
              </a:tr>
              <a:tr h="166795">
                <a:tc>
                  <a:txBody>
                    <a:bodyPr/>
                    <a:lstStyle/>
                    <a:p>
                      <a:pPr algn="l" fontAlgn="b"/>
                      <a:r>
                        <a:rPr lang="en-US" sz="1000" u="none" strike="noStrike">
                          <a:effectLst/>
                        </a:rPr>
                        <a:t>1.3    Subdivision Ordinance</a:t>
                      </a:r>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ctr" fontAlgn="ctr"/>
                      <a:r>
                        <a:rPr lang="en-US" sz="1000" u="none" strike="noStrike">
                          <a:effectLst/>
                        </a:rPr>
                        <a:t>x</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1960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1000" u="none" strike="noStrike">
                          <a:effectLst/>
                        </a:rPr>
                        <a:t>Reviewed in the past couple of years by the Codes Committee</a:t>
                      </a:r>
                      <a:endParaRPr lang="en-US" sz="1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158852">
                <a:tc>
                  <a:txBody>
                    <a:bodyPr/>
                    <a:lstStyle/>
                    <a:p>
                      <a:pPr algn="l" fontAlgn="ctr"/>
                      <a:r>
                        <a:rPr lang="en-US" sz="1000" u="none" strike="noStrike">
                          <a:effectLst/>
                        </a:rPr>
                        <a:t>1.4    Open Space Plan</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x</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800" u="none" strike="noStrike">
                          <a:effectLst/>
                        </a:rPr>
                        <a:t>Possibly put a committee together to review this </a:t>
                      </a:r>
                      <a:endParaRPr lang="en-US" sz="8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4"/>
                  </a:ext>
                </a:extLst>
              </a:tr>
              <a:tr h="405074">
                <a:tc>
                  <a:txBody>
                    <a:bodyPr/>
                    <a:lstStyle/>
                    <a:p>
                      <a:pPr algn="l" fontAlgn="b"/>
                      <a:r>
                        <a:rPr lang="en-US" sz="1000" u="none" strike="noStrike">
                          <a:effectLst/>
                        </a:rPr>
                        <a:t>1.5    Natural Resource Conservation Plan</a:t>
                      </a:r>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ctr" fontAlgn="ctr"/>
                      <a:r>
                        <a:rPr lang="en-US" sz="1000" u="none" strike="noStrike">
                          <a:effectLst/>
                        </a:rPr>
                        <a:t>x</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2018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2018-2030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b"/>
                      <a:r>
                        <a:rPr lang="en-US" sz="800" u="sng" strike="noStrike">
                          <a:effectLst/>
                        </a:rPr>
                        <a:t>Rensselaer Land Trust - https://www.renstrust.org/images/projects/ConservationPlanFinal/RLT-Conservation-Plan---Reduced-Quality.pdf</a:t>
                      </a:r>
                      <a:endParaRPr lang="en-US" sz="800" b="0" i="0" u="sng"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0005"/>
                  </a:ext>
                </a:extLst>
              </a:tr>
              <a:tr h="333590">
                <a:tc>
                  <a:txBody>
                    <a:bodyPr/>
                    <a:lstStyle/>
                    <a:p>
                      <a:pPr algn="l" fontAlgn="ctr"/>
                      <a:r>
                        <a:rPr lang="en-US" sz="1000" u="none" strike="noStrike">
                          <a:effectLst/>
                        </a:rPr>
                        <a:t>1.6    Stormwater Management Plan</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x</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1980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1000" u="none" strike="noStrike" dirty="0">
                          <a:effectLst/>
                        </a:rPr>
                        <a:t>Will be updated this year based on comments by Eric Westfall the Storm Water Management officer.</a:t>
                      </a:r>
                      <a:endParaRPr lang="en-US" sz="1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49100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Climate Smart Resiliency Planning Tool</a:t>
            </a:r>
          </a:p>
        </p:txBody>
      </p:sp>
      <p:sp>
        <p:nvSpPr>
          <p:cNvPr id="3" name="Content Placeholder 2"/>
          <p:cNvSpPr>
            <a:spLocks noGrp="1"/>
          </p:cNvSpPr>
          <p:nvPr>
            <p:ph sz="half" idx="1"/>
          </p:nvPr>
        </p:nvSpPr>
        <p:spPr>
          <a:xfrm>
            <a:off x="468456" y="1276612"/>
            <a:ext cx="4515024" cy="2943067"/>
          </a:xfrm>
          <a:solidFill>
            <a:schemeClr val="bg1">
              <a:lumMod val="85000"/>
            </a:schemeClr>
          </a:solidFill>
        </p:spPr>
        <p:txBody>
          <a:bodyPr>
            <a:normAutofit fontScale="85000" lnSpcReduction="20000"/>
          </a:bodyPr>
          <a:lstStyle/>
          <a:p>
            <a:endParaRPr lang="en-US" dirty="0"/>
          </a:p>
          <a:p>
            <a:pPr lvl="0"/>
            <a:r>
              <a:rPr lang="en-US" dirty="0"/>
              <a:t>Completing the Climate Smart Resiliency Planning Tool satisfies Climate Smart Communities Certification Action 7.3, and is worth a total of 6 points.</a:t>
            </a:r>
          </a:p>
          <a:p>
            <a:pPr marL="0" indent="0">
              <a:buNone/>
            </a:pPr>
            <a:r>
              <a:rPr lang="en-US" dirty="0"/>
              <a:t> </a:t>
            </a:r>
          </a:p>
          <a:p>
            <a:r>
              <a:rPr lang="en-US" dirty="0"/>
              <a:t>The purpose of completing the tool is to reduce your community’s vulnerability to climate hazards such as extreme precipitation, flooding, storm surge, sea level rise, extreme heat, heat waves, and drought. </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z="1200" dirty="0"/>
              <a:t>North Greenbush 2020</a:t>
            </a:r>
          </a:p>
          <a:p>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9</a:t>
            </a:fld>
            <a:endParaRPr lang="en-US"/>
          </a:p>
        </p:txBody>
      </p:sp>
      <p:pic>
        <p:nvPicPr>
          <p:cNvPr id="7" name="Picture 2" descr="1888_001.pdf - Adobe Acrobat Reader DC"/>
          <p:cNvPicPr>
            <a:picLocks noGrp="1" noChangeAspect="1" noChangeArrowheads="1"/>
          </p:cNvPicPr>
          <p:nvPr>
            <p:ph sz="half" idx="2"/>
          </p:nvPr>
        </p:nvPicPr>
        <p:blipFill rotWithShape="1">
          <a:blip r:embed="rId2">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l="6914" t="25668" r="55278" b="12083"/>
          <a:stretch/>
        </p:blipFill>
        <p:spPr bwMode="auto">
          <a:xfrm>
            <a:off x="5303520" y="1261241"/>
            <a:ext cx="3514587" cy="3077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7550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light-dec.potx" id="{68334329-E158-4329-A3CF-8276C1449787}" vid="{2E61F270-1ACB-4651-8C2E-7CD21D2553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1616</TotalTime>
  <Words>3221</Words>
  <Application>Microsoft Office PowerPoint</Application>
  <PresentationFormat>On-screen Show (16:9)</PresentationFormat>
  <Paragraphs>336</Paragraphs>
  <Slides>27</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Calibri</vt:lpstr>
      <vt:lpstr>Calibri Light</vt:lpstr>
      <vt:lpstr>Corbel</vt:lpstr>
      <vt:lpstr>Helvetica Narrow Bold Oblique</vt:lpstr>
      <vt:lpstr>Lora</vt:lpstr>
      <vt:lpstr>Palatino Linotype</vt:lpstr>
      <vt:lpstr>Times New Roman</vt:lpstr>
      <vt:lpstr>Wingdings</vt:lpstr>
      <vt:lpstr>Work sans</vt:lpstr>
      <vt:lpstr>Office Theme</vt:lpstr>
      <vt:lpstr>2_Office Theme</vt:lpstr>
      <vt:lpstr>PowerPoint Presentation</vt:lpstr>
      <vt:lpstr>Climate Smart Resiliency Planning </vt:lpstr>
      <vt:lpstr>  Hudson Estuary Watershed Resiliency Project</vt:lpstr>
      <vt:lpstr>PowerPoint Presentation</vt:lpstr>
      <vt:lpstr>Climate Smart Communities Certification</vt:lpstr>
      <vt:lpstr>What are the benefits of becoming a Climate Smart Community?</vt:lpstr>
      <vt:lpstr>The CSRP tool covers six planning areas that are key for climate resiliency</vt:lpstr>
      <vt:lpstr>Climate Smart Resiliency Planning Tool</vt:lpstr>
      <vt:lpstr>Climate Smart Resiliency Planning Tool</vt:lpstr>
      <vt:lpstr>Deliverables &amp; Outcomes</vt:lpstr>
      <vt:lpstr>Climate Resilience Strengths  Town of North Greenbush  </vt:lpstr>
      <vt:lpstr>PowerPoint Presentation</vt:lpstr>
      <vt:lpstr>RPI Technology Park (RTP) Climate Smart Practices </vt:lpstr>
      <vt:lpstr>RPI Technology Park (RTP) Climate Smart Practices </vt:lpstr>
      <vt:lpstr>RPI Technology Park (RTP) Climate Smart Practices </vt:lpstr>
      <vt:lpstr>Areas of Opportunity  Town of North Greenbush</vt:lpstr>
      <vt:lpstr>Storm Water Management  Comprehensive Plan Update - Sustainability Town of North Greenbush</vt:lpstr>
      <vt:lpstr>Stormwater Management Program (SWMP) Plan</vt:lpstr>
      <vt:lpstr>Stormwater Management Program (SWMP) Plan</vt:lpstr>
      <vt:lpstr>Climate &amp; Stormwater Natural Resource Remedies</vt:lpstr>
      <vt:lpstr>Town of North Greenbush Climate Smart Community Presentation Topic: EV Charging Stations</vt:lpstr>
      <vt:lpstr>Overview</vt:lpstr>
      <vt:lpstr>NYSERDA Charge Ready Program</vt:lpstr>
      <vt:lpstr>National Grid EV  Charging Station Program</vt:lpstr>
      <vt:lpstr>DEC Municipal Zero-emission Vehicle (ZEV) Rebate</vt:lpstr>
      <vt:lpstr>Recommendations  Town of North Greenbush</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Key</dc:creator>
  <cp:lastModifiedBy>Kelley Caiazza</cp:lastModifiedBy>
  <cp:revision>170</cp:revision>
  <cp:lastPrinted>2020-10-08T21:52:55Z</cp:lastPrinted>
  <dcterms:created xsi:type="dcterms:W3CDTF">2017-05-19T15:30:47Z</dcterms:created>
  <dcterms:modified xsi:type="dcterms:W3CDTF">2020-10-08T21:56:28Z</dcterms:modified>
</cp:coreProperties>
</file>